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swald" panose="00000500000000000000" pitchFamily="2" charset="0"/>
      <p:regular r:id="rId26"/>
      <p:bold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58bc4c3f9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58bc4c3f9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58bc4c3f9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58bc4c3f9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58bc4c3f9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58bc4c3f9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58bc4c3f9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58bc4c3f9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8bc4c3f9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8bc4c3f9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58bc4c3f9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58bc4c3f9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567aa9cf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567aa9cf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9b3687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c9b3687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567aa9cf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567aa9c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da25abe77_1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da25abe77_1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a25abe7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a25abe7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da25abe77_1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da25abe77_1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567aa9cf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567aa9cf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567aa9cf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567aa9cf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567aa9cf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567aa9cf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567aa9c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567aa9c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67aa9c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67aa9c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58bc4c3f9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58bc4c3f9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8E7CC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FFE599"/>
              </a:buClr>
              <a:buSzPts val="2100"/>
              <a:buNone/>
              <a:defRPr sz="2100">
                <a:solidFill>
                  <a:srgbClr val="FFE599"/>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8E7CC3"/>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Clr>
                <a:srgbClr val="674EA7"/>
              </a:buClr>
              <a:buSzPts val="3000"/>
              <a:buNone/>
              <a:defRPr>
                <a:solidFill>
                  <a:srgbClr val="674EA7"/>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balancecareers.com/how-to-develop-an-effective-meeting-agenda-191873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emplates.office.com/en-us/Meeting-minutes-TM0000207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templates.office.com/en-us/Classic-meeting-minutes-TM0000207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8E7CC3"/>
                </a:solidFill>
                <a:latin typeface="Oswald"/>
                <a:ea typeface="Oswald"/>
                <a:cs typeface="Oswald"/>
                <a:sym typeface="Oswald"/>
              </a:rPr>
              <a:t>Secretary Training </a:t>
            </a:r>
            <a:endParaRPr sz="7200">
              <a:solidFill>
                <a:srgbClr val="8E7CC3"/>
              </a:solidFill>
              <a:latin typeface="Oswald"/>
              <a:ea typeface="Oswald"/>
              <a:cs typeface="Oswald"/>
              <a:sym typeface="Oswald"/>
            </a:endParaRPr>
          </a:p>
        </p:txBody>
      </p:sp>
      <p:sp>
        <p:nvSpPr>
          <p:cNvPr id="86" name="Google Shape;86;p13"/>
          <p:cNvSpPr txBox="1">
            <a:spLocks noGrp="1"/>
          </p:cNvSpPr>
          <p:nvPr>
            <p:ph type="subTitle" idx="1"/>
          </p:nvPr>
        </p:nvSpPr>
        <p:spPr>
          <a:xfrm>
            <a:off x="598088" y="24547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8E7CC3"/>
                </a:solidFill>
              </a:rPr>
              <a:t>West Chester University of Pennsylvania </a:t>
            </a:r>
            <a:endParaRPr sz="3000">
              <a:solidFill>
                <a:srgbClr val="8E7CC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647550" y="2510900"/>
            <a:ext cx="63753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Student Organization Policies and Procedures</a:t>
            </a:r>
            <a:br>
              <a:rPr lang="en"/>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SGA Student Organization Policies and Procedures</a:t>
            </a:r>
            <a:r>
              <a:rPr lang="en"/>
              <a:t> </a:t>
            </a:r>
            <a:endParaRPr/>
          </a:p>
        </p:txBody>
      </p:sp>
      <p:sp>
        <p:nvSpPr>
          <p:cNvPr id="146" name="Google Shape;146;p23"/>
          <p:cNvSpPr txBox="1">
            <a:spLocks noGrp="1"/>
          </p:cNvSpPr>
          <p:nvPr>
            <p:ph type="body" idx="1"/>
          </p:nvPr>
        </p:nvSpPr>
        <p:spPr>
          <a:xfrm>
            <a:off x="311700" y="1291700"/>
            <a:ext cx="8520600" cy="3277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SzPts val="1800"/>
              <a:buChar char="●"/>
            </a:pPr>
            <a:r>
              <a:rPr lang="en"/>
              <a:t>All organizations’ bylaws must follow the format of the “Blank Bylaws” as found on RamConnect. </a:t>
            </a:r>
            <a:r>
              <a:rPr lang="en" b="1">
                <a:solidFill>
                  <a:srgbClr val="674EA7"/>
                </a:solidFill>
                <a:highlight>
                  <a:srgbClr val="FFD966"/>
                </a:highlight>
              </a:rPr>
              <a:t>Organizations may add components to their bylaws but may not have less than what is already contained in the “Blank Bylaws.”</a:t>
            </a:r>
            <a:endParaRPr b="1">
              <a:solidFill>
                <a:srgbClr val="674EA7"/>
              </a:solidFill>
              <a:highlight>
                <a:srgbClr val="FFD966"/>
              </a:highlight>
            </a:endParaRPr>
          </a:p>
          <a:p>
            <a:pPr marL="457200" lvl="0" indent="-317500" algn="l" rtl="0">
              <a:lnSpc>
                <a:spcPct val="115000"/>
              </a:lnSpc>
              <a:spcBef>
                <a:spcPts val="1600"/>
              </a:spcBef>
              <a:spcAft>
                <a:spcPts val="1600"/>
              </a:spcAft>
              <a:buSzPts val="1400"/>
              <a:buChar char="●"/>
            </a:pPr>
            <a:r>
              <a:rPr lang="en" b="1">
                <a:solidFill>
                  <a:srgbClr val="674EA7"/>
                </a:solidFill>
                <a:highlight>
                  <a:srgbClr val="FFD966"/>
                </a:highlight>
              </a:rPr>
              <a:t>Organizations are required to follow and operate within their own bylaws.</a:t>
            </a:r>
            <a:r>
              <a:rPr lang="en"/>
              <a:t>  If any West Chester University student feels that any of the above are being violated by the organization, that student can petition the Bylaw Review Committee to consider the situation.</a:t>
            </a:r>
            <a:br>
              <a:rPr lang="en"/>
            </a:br>
            <a:endParaRPr/>
          </a:p>
        </p:txBody>
      </p:sp>
      <p:sp>
        <p:nvSpPr>
          <p:cNvPr id="147" name="Google Shape;147;p23"/>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B: Organization Bylaws </a:t>
            </a:r>
            <a:endParaRPr>
              <a:solidFill>
                <a:srgbClr val="F1C23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SGA Student Organization Policies and Procedures</a:t>
            </a:r>
            <a:r>
              <a:rPr lang="en"/>
              <a:t> </a:t>
            </a:r>
            <a:endParaRPr/>
          </a:p>
        </p:txBody>
      </p:sp>
      <p:sp>
        <p:nvSpPr>
          <p:cNvPr id="153" name="Google Shape;153;p24"/>
          <p:cNvSpPr txBox="1">
            <a:spLocks noGrp="1"/>
          </p:cNvSpPr>
          <p:nvPr>
            <p:ph type="body" idx="1"/>
          </p:nvPr>
        </p:nvSpPr>
        <p:spPr>
          <a:xfrm>
            <a:off x="311700" y="1291700"/>
            <a:ext cx="8520600" cy="327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Organizations are required to follow all the SGA policies and their own bylaws. These policies include:</a:t>
            </a:r>
            <a:endParaRPr/>
          </a:p>
          <a:p>
            <a:pPr marL="914400" lvl="1" indent="-330200" algn="l" rtl="0">
              <a:spcBef>
                <a:spcPts val="0"/>
              </a:spcBef>
              <a:spcAft>
                <a:spcPts val="0"/>
              </a:spcAft>
              <a:buSzPts val="1600"/>
              <a:buChar char="○"/>
            </a:pPr>
            <a:r>
              <a:rPr lang="en" sz="1600"/>
              <a:t>SGA Standard Operating Policies and Procedures, </a:t>
            </a:r>
            <a:endParaRPr sz="1600"/>
          </a:p>
          <a:p>
            <a:pPr marL="914400" lvl="1" indent="-330200" algn="l" rtl="0">
              <a:spcBef>
                <a:spcPts val="0"/>
              </a:spcBef>
              <a:spcAft>
                <a:spcPts val="0"/>
              </a:spcAft>
              <a:buSzPts val="1600"/>
              <a:buChar char="○"/>
            </a:pPr>
            <a:r>
              <a:rPr lang="en" sz="1600"/>
              <a:t>Bylaws </a:t>
            </a:r>
            <a:endParaRPr sz="1600"/>
          </a:p>
          <a:p>
            <a:pPr marL="914400" lvl="1" indent="-330200" algn="l" rtl="0">
              <a:spcBef>
                <a:spcPts val="0"/>
              </a:spcBef>
              <a:spcAft>
                <a:spcPts val="0"/>
              </a:spcAft>
              <a:buSzPts val="1600"/>
              <a:buChar char="○"/>
            </a:pPr>
            <a:r>
              <a:rPr lang="en" sz="1600"/>
              <a:t>Financial Policies and Procedures. </a:t>
            </a:r>
            <a:endParaRPr sz="1600"/>
          </a:p>
          <a:p>
            <a:pPr marL="457200" lvl="0" indent="-342900" algn="l" rtl="0">
              <a:spcBef>
                <a:spcPts val="0"/>
              </a:spcBef>
              <a:spcAft>
                <a:spcPts val="0"/>
              </a:spcAft>
              <a:buSzPts val="1800"/>
              <a:buChar char="●"/>
            </a:pPr>
            <a:r>
              <a:rPr lang="en"/>
              <a:t>The Bylaw Review Committee shall investigate any complaint brought to it by any WCU student against a recognized student organization for violation of any of the above. This can be done through contacting the SGA parliamentarian via email.</a:t>
            </a:r>
            <a:endParaRPr/>
          </a:p>
        </p:txBody>
      </p:sp>
      <p:sp>
        <p:nvSpPr>
          <p:cNvPr id="154" name="Google Shape;154;p24"/>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C: Organization Rules and Regulations </a:t>
            </a:r>
            <a:endParaRPr>
              <a:solidFill>
                <a:srgbClr val="F1C23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SGA Student Organization Policies and Procedures</a:t>
            </a:r>
            <a:r>
              <a:rPr lang="en"/>
              <a:t> </a:t>
            </a:r>
            <a:endParaRPr/>
          </a:p>
        </p:txBody>
      </p:sp>
      <p:sp>
        <p:nvSpPr>
          <p:cNvPr id="160" name="Google Shape;160;p25"/>
          <p:cNvSpPr txBox="1">
            <a:spLocks noGrp="1"/>
          </p:cNvSpPr>
          <p:nvPr>
            <p:ph type="body" idx="1"/>
          </p:nvPr>
        </p:nvSpPr>
        <p:spPr>
          <a:xfrm>
            <a:off x="311700" y="1291700"/>
            <a:ext cx="8520600" cy="327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Every organization must have an advisor who is a full-time member of the faculty or university staff.</a:t>
            </a:r>
            <a:endParaRPr/>
          </a:p>
          <a:p>
            <a:pPr marL="457200" lvl="0" indent="-342900" algn="l" rtl="0">
              <a:spcBef>
                <a:spcPts val="0"/>
              </a:spcBef>
              <a:spcAft>
                <a:spcPts val="0"/>
              </a:spcAft>
              <a:buSzPts val="1800"/>
              <a:buChar char="●"/>
            </a:pPr>
            <a:r>
              <a:rPr lang="en"/>
              <a:t>Officers of all recognized clubs must maintain a 2.25 cumulative GPA.</a:t>
            </a:r>
            <a:endParaRPr/>
          </a:p>
          <a:p>
            <a:pPr marL="457200" marR="0" lvl="0" indent="-342900" algn="l" rtl="0">
              <a:lnSpc>
                <a:spcPct val="115000"/>
              </a:lnSpc>
              <a:spcBef>
                <a:spcPts val="0"/>
              </a:spcBef>
              <a:spcAft>
                <a:spcPts val="0"/>
              </a:spcAft>
              <a:buClr>
                <a:schemeClr val="dk2"/>
              </a:buClr>
              <a:buSzPts val="1800"/>
              <a:buFont typeface="Roboto"/>
              <a:buChar char="●"/>
            </a:pPr>
            <a:r>
              <a:rPr lang="en"/>
              <a:t>All organization are required to keep their RamConnect portal up to date.</a:t>
            </a:r>
            <a:endParaRPr/>
          </a:p>
          <a:p>
            <a:pPr marL="914400" marR="0" lvl="1" indent="-330200" algn="l" rtl="0">
              <a:lnSpc>
                <a:spcPct val="115000"/>
              </a:lnSpc>
              <a:spcBef>
                <a:spcPts val="0"/>
              </a:spcBef>
              <a:spcAft>
                <a:spcPts val="0"/>
              </a:spcAft>
              <a:buClr>
                <a:schemeClr val="dk2"/>
              </a:buClr>
              <a:buSzPts val="1600"/>
              <a:buFont typeface="Roboto"/>
              <a:buChar char="○"/>
            </a:pPr>
            <a:r>
              <a:rPr lang="en" sz="1600"/>
              <a:t>All members of the organization be on the roster.</a:t>
            </a:r>
            <a:endParaRPr sz="1600"/>
          </a:p>
          <a:p>
            <a:pPr marL="914400" marR="0" lvl="1" indent="-330200" algn="l" rtl="0">
              <a:lnSpc>
                <a:spcPct val="115000"/>
              </a:lnSpc>
              <a:spcBef>
                <a:spcPts val="0"/>
              </a:spcBef>
              <a:spcAft>
                <a:spcPts val="0"/>
              </a:spcAft>
              <a:buClr>
                <a:schemeClr val="dk2"/>
              </a:buClr>
              <a:buSzPts val="1600"/>
              <a:buFont typeface="Roboto"/>
              <a:buChar char="○"/>
            </a:pPr>
            <a:r>
              <a:rPr lang="en" sz="1600"/>
              <a:t>All Executive Board officers (president, vice president, treasurer and secretary) be current and active.</a:t>
            </a:r>
            <a:endParaRPr sz="1600"/>
          </a:p>
          <a:p>
            <a:pPr marL="914400" marR="0" lvl="1" indent="-317500" algn="l" rtl="0">
              <a:lnSpc>
                <a:spcPct val="115000"/>
              </a:lnSpc>
              <a:spcBef>
                <a:spcPts val="0"/>
              </a:spcBef>
              <a:spcAft>
                <a:spcPts val="0"/>
              </a:spcAft>
              <a:buClr>
                <a:schemeClr val="dk2"/>
              </a:buClr>
              <a:buSzPts val="1400"/>
              <a:buFont typeface="Roboto"/>
              <a:buChar char="○"/>
            </a:pPr>
            <a:r>
              <a:rPr lang="en" sz="1600"/>
              <a:t>All bylaws are to be online, current and updated, and visible to everyone.</a:t>
            </a:r>
            <a:br>
              <a:rPr lang="en"/>
            </a:br>
            <a:endParaRPr/>
          </a:p>
        </p:txBody>
      </p:sp>
      <p:sp>
        <p:nvSpPr>
          <p:cNvPr id="161" name="Google Shape;161;p25"/>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C: Organization Rules and Regulations </a:t>
            </a:r>
            <a:endParaRPr>
              <a:solidFill>
                <a:srgbClr val="F1C23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SGA Student Organization Policies and Procedures</a:t>
            </a:r>
            <a:r>
              <a:rPr lang="en"/>
              <a:t> </a:t>
            </a:r>
            <a:endParaRPr/>
          </a:p>
        </p:txBody>
      </p:sp>
      <p:sp>
        <p:nvSpPr>
          <p:cNvPr id="167" name="Google Shape;167;p26"/>
          <p:cNvSpPr txBox="1">
            <a:spLocks noGrp="1"/>
          </p:cNvSpPr>
          <p:nvPr>
            <p:ph type="body" idx="1"/>
          </p:nvPr>
        </p:nvSpPr>
        <p:spPr>
          <a:xfrm>
            <a:off x="311700" y="1291700"/>
            <a:ext cx="8520600" cy="3277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After recognition, an organization must maintain at least </a:t>
            </a:r>
            <a:r>
              <a:rPr lang="en" b="1">
                <a:solidFill>
                  <a:srgbClr val="674EA7"/>
                </a:solidFill>
                <a:highlight>
                  <a:srgbClr val="FFD966"/>
                </a:highlight>
              </a:rPr>
              <a:t>five students, including a full Executive Board (president, vice president, treasurer and secretary)</a:t>
            </a:r>
            <a:r>
              <a:rPr lang="en"/>
              <a:t> to retain active status.  </a:t>
            </a:r>
            <a:endParaRPr/>
          </a:p>
          <a:p>
            <a:pPr marL="914400" lvl="1" indent="-330200" algn="l" rtl="0">
              <a:spcBef>
                <a:spcPts val="1600"/>
              </a:spcBef>
              <a:spcAft>
                <a:spcPts val="0"/>
              </a:spcAft>
              <a:buSzPts val="1600"/>
              <a:buChar char="○"/>
            </a:pPr>
            <a:r>
              <a:rPr lang="en" sz="1600"/>
              <a:t>If an organization falls below the required number of students there will be a period of one academic semester probation, in which the organization must recruit new members.  During this time of probation, minutes and member attendance will be request from the organization periodically and randomly by the SGA Parliamentarian.  If by the end of the semester probation has not shown growth, they will be derecognized.</a:t>
            </a:r>
            <a:endParaRPr sz="1600"/>
          </a:p>
          <a:p>
            <a:pPr marL="0" lvl="0" indent="0" algn="l" rtl="0">
              <a:spcBef>
                <a:spcPts val="1600"/>
              </a:spcBef>
              <a:spcAft>
                <a:spcPts val="1600"/>
              </a:spcAft>
              <a:buNone/>
            </a:pPr>
            <a:endParaRPr/>
          </a:p>
        </p:txBody>
      </p:sp>
      <p:sp>
        <p:nvSpPr>
          <p:cNvPr id="168" name="Google Shape;168;p26"/>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C: Organization Rules and Regulations </a:t>
            </a:r>
            <a:endParaRPr>
              <a:solidFill>
                <a:srgbClr val="F1C23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a:br>
            <a:r>
              <a:rPr lang="en"/>
              <a:t>RamConnect: Managing Rosters</a:t>
            </a:r>
            <a:endParaRPr/>
          </a:p>
        </p:txBody>
      </p:sp>
      <p:sp>
        <p:nvSpPr>
          <p:cNvPr id="174" name="Google Shape;174;p27"/>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Jennifer Yost, Assistant Director of the Office of Student Leadership and Involvement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Roster on RamConnect</a:t>
            </a:r>
            <a:endParaRPr/>
          </a:p>
        </p:txBody>
      </p:sp>
      <p:sp>
        <p:nvSpPr>
          <p:cNvPr id="180" name="Google Shape;180;p28"/>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000000"/>
                </a:solidFill>
              </a:rPr>
              <a:t>Updating Rosters/Adding Members to your Organization (Individually adding)</a:t>
            </a:r>
            <a:endParaRPr sz="1100" b="1">
              <a:solidFill>
                <a:srgbClr val="000000"/>
              </a:solidFill>
            </a:endParaRPr>
          </a:p>
          <a:p>
            <a:pPr marL="457200" lvl="0" indent="-298450" algn="l" rtl="0">
              <a:spcBef>
                <a:spcPts val="1600"/>
              </a:spcBef>
              <a:spcAft>
                <a:spcPts val="0"/>
              </a:spcAft>
              <a:buClr>
                <a:srgbClr val="000000"/>
              </a:buClr>
              <a:buSzPts val="1100"/>
              <a:buAutoNum type="arabicPeriod"/>
            </a:pPr>
            <a:r>
              <a:rPr lang="en" sz="1100">
                <a:solidFill>
                  <a:srgbClr val="000000"/>
                </a:solidFill>
              </a:rPr>
              <a:t>Log in to RamConnect at ramconnect.wcupa.edu</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on the Organization in which you would like to view or edit the form</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on ‘Members’ in the selection bar.						 						</a:t>
            </a:r>
            <a:endParaRPr sz="1100">
              <a:solidFill>
                <a:srgbClr val="000000"/>
              </a:solidFill>
            </a:endParaRPr>
          </a:p>
          <a:p>
            <a:pPr marL="457200" lvl="0" indent="-298450" algn="l" rtl="0">
              <a:spcBef>
                <a:spcPts val="0"/>
              </a:spcBef>
              <a:spcAft>
                <a:spcPts val="0"/>
              </a:spcAft>
              <a:buClr>
                <a:srgbClr val="000000"/>
              </a:buClr>
              <a:buSzPts val="1100"/>
              <a:buFont typeface="Calibri"/>
              <a:buAutoNum type="arabicPeriod"/>
            </a:pPr>
            <a:r>
              <a:rPr lang="en" sz="1100">
                <a:solidFill>
                  <a:srgbClr val="000000"/>
                </a:solidFill>
              </a:rPr>
              <a:t>Click on ‘Add member’ in the drop down if you would like </a:t>
            </a:r>
            <a:r>
              <a:rPr lang="en" sz="1100" b="1">
                <a:solidFill>
                  <a:srgbClr val="000000"/>
                </a:solidFill>
              </a:rPr>
              <a:t>to add members individually</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on ‘Notify each new member by email’ and click the ‘add’ button</a:t>
            </a:r>
            <a:endParaRPr sz="1100" b="1">
              <a:solidFill>
                <a:srgbClr val="000000"/>
              </a:solidFill>
            </a:endParaRPr>
          </a:p>
          <a:p>
            <a:pPr marL="0" lvl="0" indent="0" algn="l" rtl="0">
              <a:spcBef>
                <a:spcPts val="1200"/>
              </a:spcBef>
              <a:spcAft>
                <a:spcPts val="0"/>
              </a:spcAft>
              <a:buNone/>
            </a:pPr>
            <a:r>
              <a:rPr lang="en" sz="1100" b="1">
                <a:solidFill>
                  <a:srgbClr val="000000"/>
                </a:solidFill>
              </a:rPr>
              <a:t>Updating Rosters/Adding Members to your Organization (Mass Upload)</a:t>
            </a:r>
            <a:r>
              <a:rPr lang="en" sz="1100">
                <a:solidFill>
                  <a:srgbClr val="000000"/>
                </a:solidFill>
              </a:rPr>
              <a:t>**</a:t>
            </a:r>
            <a:endParaRPr sz="1100">
              <a:solidFill>
                <a:srgbClr val="000000"/>
              </a:solidFill>
            </a:endParaRPr>
          </a:p>
          <a:p>
            <a:pPr marL="457200" lvl="0" indent="-298450" algn="l" rtl="0">
              <a:spcBef>
                <a:spcPts val="1200"/>
              </a:spcBef>
              <a:spcAft>
                <a:spcPts val="0"/>
              </a:spcAft>
              <a:buClr>
                <a:srgbClr val="000000"/>
              </a:buClr>
              <a:buSzPts val="1100"/>
              <a:buFont typeface="Roboto"/>
              <a:buAutoNum type="arabicPeriod"/>
            </a:pPr>
            <a:r>
              <a:rPr lang="en" sz="1100">
                <a:solidFill>
                  <a:srgbClr val="000000"/>
                </a:solidFill>
              </a:rPr>
              <a:t>Log in to RamConnect at ramconnect.wcupa.edu</a:t>
            </a:r>
            <a:endParaRPr sz="1100">
              <a:solidFill>
                <a:srgbClr val="000000"/>
              </a:solidFill>
            </a:endParaRPr>
          </a:p>
          <a:p>
            <a:pPr marL="457200" lvl="0" indent="-298450" algn="l" rtl="0">
              <a:spcBef>
                <a:spcPts val="0"/>
              </a:spcBef>
              <a:spcAft>
                <a:spcPts val="0"/>
              </a:spcAft>
              <a:buClr>
                <a:srgbClr val="000000"/>
              </a:buClr>
              <a:buSzPts val="1100"/>
              <a:buFont typeface="Roboto"/>
              <a:buAutoNum type="arabicPeriod"/>
            </a:pPr>
            <a:r>
              <a:rPr lang="en" sz="1100">
                <a:solidFill>
                  <a:srgbClr val="000000"/>
                </a:solidFill>
              </a:rPr>
              <a:t>Click on the Organization in which you would like to view or edit the form</a:t>
            </a:r>
            <a:endParaRPr sz="1100">
              <a:solidFill>
                <a:srgbClr val="000000"/>
              </a:solidFill>
            </a:endParaRPr>
          </a:p>
          <a:p>
            <a:pPr marL="457200" lvl="0" indent="-298450" algn="l" rtl="0">
              <a:spcBef>
                <a:spcPts val="0"/>
              </a:spcBef>
              <a:spcAft>
                <a:spcPts val="0"/>
              </a:spcAft>
              <a:buClr>
                <a:srgbClr val="000000"/>
              </a:buClr>
              <a:buSzPts val="1100"/>
              <a:buFont typeface="Roboto"/>
              <a:buAutoNum type="arabicPeriod"/>
            </a:pPr>
            <a:r>
              <a:rPr lang="en" sz="1100">
                <a:solidFill>
                  <a:srgbClr val="000000"/>
                </a:solidFill>
              </a:rPr>
              <a:t>Click on ‘Members’ in the selection bar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on ‘Upload’ in the drop down if you would like </a:t>
            </a:r>
            <a:r>
              <a:rPr lang="en" sz="1100" b="1">
                <a:solidFill>
                  <a:srgbClr val="000000"/>
                </a:solidFill>
              </a:rPr>
              <a:t>to upload an entire Excel spreadsheet</a:t>
            </a:r>
            <a:endParaRPr sz="1100">
              <a:solidFill>
                <a:srgbClr val="000000"/>
              </a:solidFill>
            </a:endParaRPr>
          </a:p>
          <a:p>
            <a:pPr marL="457200" lvl="0" indent="-298450" algn="l" rtl="0">
              <a:spcBef>
                <a:spcPts val="0"/>
              </a:spcBef>
              <a:spcAft>
                <a:spcPts val="0"/>
              </a:spcAft>
              <a:buClr>
                <a:srgbClr val="000000"/>
              </a:buClr>
              <a:buSzPts val="1100"/>
              <a:buFont typeface="Roboto"/>
              <a:buAutoNum type="arabicPeriod"/>
            </a:pPr>
            <a:r>
              <a:rPr lang="en" sz="1100">
                <a:solidFill>
                  <a:srgbClr val="000000"/>
                </a:solidFill>
              </a:rPr>
              <a:t>Follow the template/instructions that populates on CampusGroups for this option. </a:t>
            </a:r>
            <a:endParaRPr sz="1100">
              <a:solidFill>
                <a:srgbClr val="000000"/>
              </a:solidFill>
            </a:endParaRPr>
          </a:p>
          <a:p>
            <a:pPr marL="0" lvl="0" indent="0" algn="l" rtl="0">
              <a:spcBef>
                <a:spcPts val="1200"/>
              </a:spcBef>
              <a:spcAft>
                <a:spcPts val="0"/>
              </a:spcAft>
              <a:buNone/>
            </a:pPr>
            <a:r>
              <a:rPr lang="en" sz="700">
                <a:solidFill>
                  <a:srgbClr val="000000"/>
                </a:solidFill>
              </a:rPr>
              <a:t>**Note: Uploading an entire membership roster will automatically replace the current roster, so member/roster accuracy will be key for this process.</a:t>
            </a:r>
            <a:endParaRPr sz="700"/>
          </a:p>
          <a:p>
            <a:pPr marL="0" lvl="0" indent="0" algn="l" rtl="0">
              <a:spcBef>
                <a:spcPts val="1200"/>
              </a:spcBef>
              <a:spcAft>
                <a:spcPts val="1600"/>
              </a:spcAft>
              <a:buNone/>
            </a:pPr>
            <a:endParaRPr sz="1100" b="1">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Roster on RamConnect </a:t>
            </a:r>
            <a:endParaRPr/>
          </a:p>
        </p:txBody>
      </p:sp>
      <p:sp>
        <p:nvSpPr>
          <p:cNvPr id="186" name="Google Shape;186;p29"/>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000000"/>
                </a:solidFill>
              </a:rPr>
              <a:t>Manually updating existing Officers/Positions</a:t>
            </a:r>
            <a:r>
              <a:rPr lang="en" sz="1100">
                <a:solidFill>
                  <a:srgbClr val="000000"/>
                </a:solidFill>
              </a:rPr>
              <a:t>	 							</a:t>
            </a:r>
            <a:endParaRPr sz="1100">
              <a:solidFill>
                <a:srgbClr val="000000"/>
              </a:solidFill>
            </a:endParaRPr>
          </a:p>
          <a:p>
            <a:pPr marL="457200" lvl="0" indent="-298450" algn="l" rtl="0">
              <a:spcBef>
                <a:spcPts val="1600"/>
              </a:spcBef>
              <a:spcAft>
                <a:spcPts val="0"/>
              </a:spcAft>
              <a:buClr>
                <a:srgbClr val="000000"/>
              </a:buClr>
              <a:buSzPts val="1100"/>
              <a:buAutoNum type="arabicPeriod"/>
            </a:pPr>
            <a:r>
              <a:rPr lang="en" sz="1100">
                <a:solidFill>
                  <a:srgbClr val="000000"/>
                </a:solidFill>
              </a:rPr>
              <a:t>Log in to RamConnect at ramconnect.wcupa.edu							 	</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Search and click on your organization</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on ‘Dashboard’ in the selection bar, which is next to ‘Members’</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on ‘Officers’ in the drop down</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the orange ‘Add Officer’ button in the top right hand corner.</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Type in the name or email of the person you would like to add as an officer.</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Click the orange ‘Add’ button.</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Find the new officer populated on the page.</a:t>
            </a:r>
            <a:endParaRPr sz="1100">
              <a:solidFill>
                <a:srgbClr val="000000"/>
              </a:solidFill>
            </a:endParaRPr>
          </a:p>
          <a:p>
            <a:pPr marL="457200" lvl="0" indent="-298450" algn="l" rtl="0">
              <a:spcBef>
                <a:spcPts val="0"/>
              </a:spcBef>
              <a:spcAft>
                <a:spcPts val="0"/>
              </a:spcAft>
              <a:buClr>
                <a:srgbClr val="000000"/>
              </a:buClr>
              <a:buSzPts val="1100"/>
              <a:buAutoNum type="arabicPeriod"/>
            </a:pPr>
            <a:r>
              <a:rPr lang="en" sz="1100">
                <a:solidFill>
                  <a:srgbClr val="000000"/>
                </a:solidFill>
              </a:rPr>
              <a:t>In the drop down next to ‘Position’ select the appropriate officer title (President, Vice President, and more).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Roster on RamConnect</a:t>
            </a:r>
            <a:endParaRPr/>
          </a:p>
        </p:txBody>
      </p:sp>
      <p:sp>
        <p:nvSpPr>
          <p:cNvPr id="192" name="Google Shape;192;p30"/>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000" b="1">
                <a:solidFill>
                  <a:srgbClr val="000000"/>
                </a:solidFill>
              </a:rPr>
              <a:t>Manually Adding Portal Administrators and any other position (Historian, Spirit Chair, etc.) and/or granting Administrative Access to members:</a:t>
            </a:r>
            <a:r>
              <a:rPr lang="en" sz="1100">
                <a:solidFill>
                  <a:srgbClr val="000000"/>
                </a:solidFill>
              </a:rPr>
              <a:t>	</a:t>
            </a:r>
            <a:endParaRPr sz="1100">
              <a:solidFill>
                <a:srgbClr val="000000"/>
              </a:solidFill>
            </a:endParaRPr>
          </a:p>
          <a:p>
            <a:pPr marL="457200" lvl="0" indent="-298450" algn="l" rtl="0">
              <a:spcBef>
                <a:spcPts val="1200"/>
              </a:spcBef>
              <a:spcAft>
                <a:spcPts val="0"/>
              </a:spcAft>
              <a:buClr>
                <a:srgbClr val="000000"/>
              </a:buClr>
              <a:buSzPts val="1100"/>
              <a:buFont typeface="Arial"/>
              <a:buAutoNum type="arabicPeriod"/>
            </a:pPr>
            <a:r>
              <a:rPr lang="en" sz="1100">
                <a:solidFill>
                  <a:srgbClr val="000000"/>
                </a:solidFill>
              </a:rPr>
              <a:t>Log in to RamConnect at ramconnect.wcupa.edu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on the Organization in which you would like to view or edit the form.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on ‘Dashboard’ in the selection bar.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on ‘Officers’ in the drop down.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the orange ‘Add Officer’ button in the top right hand corner.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Type in the name or email of the person you would like to add as an officer.</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Click the orange ‘Add’ button.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Find the new officer populated on the page.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In the drop down next to ‘Position’ select ‘Officer’.						</a:t>
            </a:r>
            <a:endParaRPr sz="1100">
              <a:solidFill>
                <a:srgbClr val="000000"/>
              </a:solidFill>
            </a:endParaRPr>
          </a:p>
          <a:p>
            <a:pPr marL="457200" lvl="0" indent="-298450" algn="l" rtl="0">
              <a:spcBef>
                <a:spcPts val="0"/>
              </a:spcBef>
              <a:spcAft>
                <a:spcPts val="0"/>
              </a:spcAft>
              <a:buClr>
                <a:srgbClr val="000000"/>
              </a:buClr>
              <a:buSzPts val="1100"/>
              <a:buFont typeface="Arial"/>
              <a:buAutoNum type="arabicPeriod"/>
            </a:pPr>
            <a:r>
              <a:rPr lang="en" sz="1100">
                <a:solidFill>
                  <a:srgbClr val="000000"/>
                </a:solidFill>
              </a:rPr>
              <a:t>In the box under ‘Position, type the name of the officer position (historian, spirit chair, etc.) to ‘Custom Position’.</a:t>
            </a:r>
            <a:endParaRPr sz="1100" b="1">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&amp; Answer </a:t>
            </a:r>
            <a:endParaRPr/>
          </a:p>
        </p:txBody>
      </p:sp>
      <p:sp>
        <p:nvSpPr>
          <p:cNvPr id="198" name="Google Shape;198;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a:t>Student Government Association:</a:t>
            </a:r>
            <a:endParaRPr/>
          </a:p>
          <a:p>
            <a:pPr marL="0" lvl="0" indent="457200" algn="l" rtl="0">
              <a:lnSpc>
                <a:spcPct val="100000"/>
              </a:lnSpc>
              <a:spcBef>
                <a:spcPts val="1600"/>
              </a:spcBef>
              <a:spcAft>
                <a:spcPts val="0"/>
              </a:spcAft>
              <a:buClr>
                <a:srgbClr val="000000"/>
              </a:buClr>
              <a:buSzPts val="1100"/>
              <a:buFont typeface="Arial"/>
              <a:buNone/>
            </a:pPr>
            <a:r>
              <a:rPr lang="en"/>
              <a:t>Office: 213 Sykes Student Union </a:t>
            </a:r>
            <a:endParaRPr/>
          </a:p>
          <a:p>
            <a:pPr marL="0" lvl="0" indent="0" algn="l" rtl="0">
              <a:lnSpc>
                <a:spcPct val="100000"/>
              </a:lnSpc>
              <a:spcBef>
                <a:spcPts val="1600"/>
              </a:spcBef>
              <a:spcAft>
                <a:spcPts val="0"/>
              </a:spcAft>
              <a:buClr>
                <a:srgbClr val="000000"/>
              </a:buClr>
              <a:buSzPts val="1100"/>
              <a:buFont typeface="Arial"/>
              <a:buNone/>
            </a:pPr>
            <a:r>
              <a:rPr lang="en"/>
              <a:t>Office of Student Leadership and Involvement </a:t>
            </a:r>
            <a:endParaRPr/>
          </a:p>
          <a:p>
            <a:pPr marL="0" lvl="0" indent="457200" algn="l" rtl="0">
              <a:lnSpc>
                <a:spcPct val="100000"/>
              </a:lnSpc>
              <a:spcBef>
                <a:spcPts val="1600"/>
              </a:spcBef>
              <a:spcAft>
                <a:spcPts val="0"/>
              </a:spcAft>
              <a:buClr>
                <a:srgbClr val="000000"/>
              </a:buClr>
              <a:buSzPts val="1100"/>
              <a:buFont typeface="Arial"/>
              <a:buNone/>
            </a:pPr>
            <a:r>
              <a:rPr lang="en"/>
              <a:t>Office: 238 Sykes Student Union </a:t>
            </a:r>
            <a:endParaRPr/>
          </a:p>
          <a:p>
            <a:pPr marL="0" lvl="0" indent="0" algn="l" rtl="0">
              <a:lnSpc>
                <a:spcPct val="100000"/>
              </a:lnSpc>
              <a:spcBef>
                <a:spcPts val="1600"/>
              </a:spcBef>
              <a:spcAft>
                <a:spcPts val="0"/>
              </a:spcAft>
              <a:buClr>
                <a:srgbClr val="000000"/>
              </a:buClr>
              <a:buSzPts val="1100"/>
              <a:buFont typeface="Arial"/>
              <a:buNone/>
            </a:pPr>
            <a:r>
              <a:rPr lang="en"/>
              <a:t>Leadership Empowerment and Development (LEAD)</a:t>
            </a:r>
            <a:endParaRPr/>
          </a:p>
          <a:p>
            <a:pPr marL="0" lvl="0" indent="0" algn="l" rtl="0">
              <a:lnSpc>
                <a:spcPct val="100000"/>
              </a:lnSpc>
              <a:spcBef>
                <a:spcPts val="1600"/>
              </a:spcBef>
              <a:spcAft>
                <a:spcPts val="1600"/>
              </a:spcAft>
              <a:buClr>
                <a:srgbClr val="000000"/>
              </a:buClr>
              <a:buSzPts val="1100"/>
              <a:buFont typeface="Arial"/>
              <a:buNone/>
            </a:pPr>
            <a:r>
              <a:rPr lang="en"/>
              <a:t>	Office: 217 Sykes Student Union</a:t>
            </a:r>
            <a:endParaRPr/>
          </a:p>
        </p:txBody>
      </p:sp>
      <p:pic>
        <p:nvPicPr>
          <p:cNvPr id="199" name="Google Shape;199;p31"/>
          <p:cNvPicPr preferRelativeResize="0"/>
          <p:nvPr/>
        </p:nvPicPr>
        <p:blipFill>
          <a:blip r:embed="rId3">
            <a:alphaModFix/>
          </a:blip>
          <a:stretch>
            <a:fillRect/>
          </a:stretch>
        </p:blipFill>
        <p:spPr>
          <a:xfrm>
            <a:off x="4997450" y="454175"/>
            <a:ext cx="3895850" cy="2597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Through the Officer Training Seminar, officers will gain…</a:t>
            </a:r>
            <a:endParaRPr/>
          </a:p>
          <a:p>
            <a:pPr marL="457200" lvl="0" indent="-342900" algn="l" rtl="0">
              <a:lnSpc>
                <a:spcPct val="150000"/>
              </a:lnSpc>
              <a:spcBef>
                <a:spcPts val="1600"/>
              </a:spcBef>
              <a:spcAft>
                <a:spcPts val="0"/>
              </a:spcAft>
              <a:buSzPts val="1800"/>
              <a:buAutoNum type="arabicPeriod"/>
            </a:pPr>
            <a:r>
              <a:rPr lang="en"/>
              <a:t>Understanding of </a:t>
            </a:r>
            <a:r>
              <a:rPr lang="en">
                <a:solidFill>
                  <a:srgbClr val="3C4043"/>
                </a:solidFill>
                <a:highlight>
                  <a:srgbClr val="FFFFFF"/>
                </a:highlight>
              </a:rPr>
              <a:t>best practices to use in leading within </a:t>
            </a:r>
            <a:r>
              <a:rPr lang="en"/>
              <a:t>their positions </a:t>
            </a:r>
            <a:endParaRPr/>
          </a:p>
          <a:p>
            <a:pPr marL="457200" lvl="0" indent="-342900" algn="l" rtl="0">
              <a:lnSpc>
                <a:spcPct val="150000"/>
              </a:lnSpc>
              <a:spcBef>
                <a:spcPts val="0"/>
              </a:spcBef>
              <a:spcAft>
                <a:spcPts val="0"/>
              </a:spcAft>
              <a:buSzPts val="1800"/>
              <a:buAutoNum type="arabicPeriod"/>
            </a:pPr>
            <a:r>
              <a:rPr lang="en"/>
              <a:t>Understanding of officer role and responsibilities</a:t>
            </a:r>
            <a:endParaRPr/>
          </a:p>
          <a:p>
            <a:pPr marL="457200" lvl="0" indent="-342900" algn="l" rtl="0">
              <a:lnSpc>
                <a:spcPct val="150000"/>
              </a:lnSpc>
              <a:spcBef>
                <a:spcPts val="0"/>
              </a:spcBef>
              <a:spcAft>
                <a:spcPts val="0"/>
              </a:spcAft>
              <a:buSzPts val="1800"/>
              <a:buAutoNum type="arabicPeriod"/>
            </a:pPr>
            <a:r>
              <a:rPr lang="en"/>
              <a:t>An ability to locate particular knowledge on how to access and utilize pertinent campus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of the Secretary </a:t>
            </a: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duties of the Secretary shall be:</a:t>
            </a:r>
            <a:endParaRPr/>
          </a:p>
          <a:p>
            <a:pPr marL="914400" lvl="1" indent="-342900" algn="l" rtl="0">
              <a:spcBef>
                <a:spcPts val="0"/>
              </a:spcBef>
              <a:spcAft>
                <a:spcPts val="0"/>
              </a:spcAft>
              <a:buSzPts val="1800"/>
              <a:buChar char="○"/>
            </a:pPr>
            <a:r>
              <a:rPr lang="en" sz="1800"/>
              <a:t>To take and report all minutes from your club/organization meetings.</a:t>
            </a:r>
            <a:endParaRPr sz="1800"/>
          </a:p>
          <a:p>
            <a:pPr marL="914400" lvl="1" indent="-342900" algn="l" rtl="0">
              <a:spcBef>
                <a:spcPts val="0"/>
              </a:spcBef>
              <a:spcAft>
                <a:spcPts val="0"/>
              </a:spcAft>
              <a:buSzPts val="1800"/>
              <a:buChar char="○"/>
            </a:pPr>
            <a:r>
              <a:rPr lang="en" sz="1800"/>
              <a:t>To be a voting member of your club/organization.</a:t>
            </a:r>
            <a:endParaRPr sz="1800"/>
          </a:p>
          <a:p>
            <a:pPr marL="914400" lvl="1" indent="-342900" algn="l" rtl="0">
              <a:spcBef>
                <a:spcPts val="0"/>
              </a:spcBef>
              <a:spcAft>
                <a:spcPts val="0"/>
              </a:spcAft>
              <a:buSzPts val="1800"/>
              <a:buChar char="○"/>
            </a:pPr>
            <a:r>
              <a:rPr lang="en" sz="1800"/>
              <a:t>To maintain current and past membership of your club/organization.</a:t>
            </a:r>
            <a:endParaRPr sz="1800"/>
          </a:p>
          <a:p>
            <a:pPr marL="914400" lvl="1" indent="-342900" algn="l" rtl="0">
              <a:spcBef>
                <a:spcPts val="0"/>
              </a:spcBef>
              <a:spcAft>
                <a:spcPts val="0"/>
              </a:spcAft>
              <a:buSzPts val="1800"/>
              <a:buChar char="○"/>
            </a:pPr>
            <a:r>
              <a:rPr lang="en" sz="1800"/>
              <a:t>To preside over meetings in the absence of the President, Vice President and Treasurer.</a:t>
            </a:r>
            <a:endParaRPr sz="1800"/>
          </a:p>
          <a:p>
            <a:pPr marL="914400" lvl="1" indent="-342900" algn="l" rtl="0">
              <a:spcBef>
                <a:spcPts val="0"/>
              </a:spcBef>
              <a:spcAft>
                <a:spcPts val="0"/>
              </a:spcAft>
              <a:buSzPts val="1800"/>
              <a:buChar char="○"/>
            </a:pPr>
            <a:r>
              <a:rPr lang="en" sz="1800"/>
              <a:t>To be the liaison and manager for the organization's website</a:t>
            </a:r>
            <a:endParaRPr sz="1800"/>
          </a:p>
          <a:p>
            <a:pPr marL="0" lvl="0" indent="0" algn="l" rtl="0">
              <a:spcBef>
                <a:spcPts val="1600"/>
              </a:spcBef>
              <a:spcAft>
                <a:spcPts val="0"/>
              </a:spcAft>
              <a:buClr>
                <a:srgbClr val="000000"/>
              </a:buClr>
              <a:buSzPts val="1100"/>
              <a:buFont typeface="Arial"/>
              <a:buNone/>
            </a:pPr>
            <a:endParaRPr sz="1100"/>
          </a:p>
          <a:p>
            <a:pPr marL="0" lvl="0" indent="0" algn="l" rtl="0">
              <a:spcBef>
                <a:spcPts val="1600"/>
              </a:spcBef>
              <a:spcAft>
                <a:spcPts val="1600"/>
              </a:spcAft>
              <a:buNone/>
            </a:pPr>
            <a:endParaRPr/>
          </a:p>
        </p:txBody>
      </p:sp>
      <p:sp>
        <p:nvSpPr>
          <p:cNvPr id="99" name="Google Shape;99;p15"/>
          <p:cNvSpPr txBox="1"/>
          <p:nvPr/>
        </p:nvSpPr>
        <p:spPr>
          <a:xfrm>
            <a:off x="311700" y="906850"/>
            <a:ext cx="3543600" cy="2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F1C232"/>
                </a:solidFill>
                <a:latin typeface="Roboto"/>
                <a:ea typeface="Roboto"/>
                <a:cs typeface="Roboto"/>
                <a:sym typeface="Roboto"/>
              </a:rPr>
              <a:t>SGA Blank Bylaws</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take Effective Minutes</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rPr>
              <a:t>Since meeting minutes are an official record of what transpired, accuracy is required. You will have to take detailed notes that people must be able to refer to later if necessary. Here are some pointers to help you handle this task with finesse.</a:t>
            </a:r>
            <a:endParaRPr sz="1100">
              <a:solidFill>
                <a:srgbClr val="000000"/>
              </a:solidFill>
            </a:endParaRPr>
          </a:p>
          <a:p>
            <a:pPr marL="0" lvl="0" indent="0" algn="l" rtl="0">
              <a:spcBef>
                <a:spcPts val="1600"/>
              </a:spcBef>
              <a:spcAft>
                <a:spcPts val="0"/>
              </a:spcAft>
              <a:buNone/>
            </a:pPr>
            <a:r>
              <a:rPr lang="en" sz="1100" b="1">
                <a:solidFill>
                  <a:srgbClr val="000000"/>
                </a:solidFill>
              </a:rPr>
              <a:t>Before the Meeting </a:t>
            </a:r>
            <a:endParaRPr sz="1100" b="1">
              <a:solidFill>
                <a:srgbClr val="000000"/>
              </a:solidFill>
            </a:endParaRPr>
          </a:p>
          <a:p>
            <a:pPr marL="457200" lvl="0" indent="-298450" algn="l" rtl="0">
              <a:spcBef>
                <a:spcPts val="1400"/>
              </a:spcBef>
              <a:spcAft>
                <a:spcPts val="0"/>
              </a:spcAft>
              <a:buClr>
                <a:srgbClr val="000000"/>
              </a:buClr>
              <a:buSzPts val="1100"/>
              <a:buFont typeface="Roboto"/>
              <a:buChar char="●"/>
            </a:pPr>
            <a:r>
              <a:rPr lang="en" sz="1100">
                <a:solidFill>
                  <a:srgbClr val="000000"/>
                </a:solidFill>
              </a:rPr>
              <a:t>Choose your recording tool: The first thing you must do is decide how you will take your notes. Will you go old school and use a pen and paper or will you go tech and use a laptop computer, tablet, or smartphone? Check with your organization to see if they prefer a particular method.</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Make sure your tool of choice is in working order and have a backup just in case your original one fails. If you bring a laptop, for instance, have pen and paper handy as well. You don't want to have to stop the meeting while you search for something to write on if your computer crashes.</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Read </a:t>
            </a:r>
            <a:r>
              <a:rPr lang="en" sz="1100" u="sng">
                <a:solidFill>
                  <a:srgbClr val="5AC8FA"/>
                </a:solidFill>
                <a:hlinkClick r:id="rId3"/>
              </a:rPr>
              <a:t>the meeting agenda</a:t>
            </a:r>
            <a:r>
              <a:rPr lang="en" sz="1100">
                <a:solidFill>
                  <a:srgbClr val="000000"/>
                </a:solidFill>
              </a:rPr>
              <a:t> before the meeting starts. It will allow you to formulate an outline for your minutes. Leave some space below each item on it and write your notes there. Doing this will make your job a little easier, as long as the person running the meeting sticks to the agenda.</a:t>
            </a:r>
            <a:endParaRPr sz="1100">
              <a:solidFill>
                <a:srgbClr val="000000"/>
              </a:solidFill>
            </a:endParaRPr>
          </a:p>
          <a:p>
            <a:pPr marL="0" lvl="0" indent="0" algn="l" rtl="0">
              <a:spcBef>
                <a:spcPts val="14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take Effective Minutes</a:t>
            </a:r>
            <a:endParaRPr/>
          </a:p>
        </p:txBody>
      </p:sp>
      <p:sp>
        <p:nvSpPr>
          <p:cNvPr id="111" name="Google Shape;111;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sz="1100" b="1">
                <a:solidFill>
                  <a:srgbClr val="000000"/>
                </a:solidFill>
              </a:rPr>
              <a:t>During the Meeting </a:t>
            </a:r>
            <a:endParaRPr sz="1100" b="1">
              <a:solidFill>
                <a:srgbClr val="000000"/>
              </a:solidFill>
            </a:endParaRPr>
          </a:p>
          <a:p>
            <a:pPr marL="457200" lvl="0" indent="-298450" algn="l" rtl="0">
              <a:spcBef>
                <a:spcPts val="1400"/>
              </a:spcBef>
              <a:spcAft>
                <a:spcPts val="0"/>
              </a:spcAft>
              <a:buClr>
                <a:srgbClr val="000000"/>
              </a:buClr>
              <a:buSzPts val="1100"/>
              <a:buFont typeface="Roboto"/>
              <a:buChar char="●"/>
            </a:pPr>
            <a:r>
              <a:rPr lang="en" sz="1100">
                <a:solidFill>
                  <a:srgbClr val="000000"/>
                </a:solidFill>
              </a:rPr>
              <a:t>Pass around an attendance sheet and make sure everyone signs in. You will need to include a list of all attendees in the official meeting minutes.</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Make sure you know who everyone is. That way you will be able to identify who is speaking and correctly record that information.</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Note the time the meeting begins.</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Don't try to write down every single comment. It is okay to include only the main ideas. Be very careful not to leave out items with which you disagree. Your biases shouldn't influence you. Remember this is an official account and not your opinion of what happened!</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Write down all motions, who made them, and the results of votes, if any. </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If votes on any motions or discussions are deferred until the next meeting, make a note of that.</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Record the ending time of the meeting.</a:t>
            </a:r>
            <a:endParaRPr sz="1100">
              <a:solidFill>
                <a:srgbClr val="000000"/>
              </a:solidFill>
            </a:endParaRPr>
          </a:p>
          <a:p>
            <a:pPr marL="0" lvl="0" indent="0" algn="l" rtl="0">
              <a:spcBef>
                <a:spcPts val="14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take Effective Minutes</a:t>
            </a:r>
            <a:endParaRPr/>
          </a:p>
        </p:txBody>
      </p:sp>
      <p:sp>
        <p:nvSpPr>
          <p:cNvPr id="117" name="Google Shape;117;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sz="1100" b="1">
                <a:solidFill>
                  <a:srgbClr val="000000"/>
                </a:solidFill>
              </a:rPr>
              <a:t>After the Meeting </a:t>
            </a:r>
            <a:endParaRPr sz="1100" b="1">
              <a:solidFill>
                <a:srgbClr val="000000"/>
              </a:solidFill>
            </a:endParaRPr>
          </a:p>
          <a:p>
            <a:pPr marL="457200" lvl="0" indent="-298450" algn="l" rtl="0">
              <a:spcBef>
                <a:spcPts val="1400"/>
              </a:spcBef>
              <a:spcAft>
                <a:spcPts val="0"/>
              </a:spcAft>
              <a:buClr>
                <a:srgbClr val="000000"/>
              </a:buClr>
              <a:buSzPts val="1100"/>
              <a:buFont typeface="Roboto"/>
              <a:buChar char="●"/>
            </a:pPr>
            <a:r>
              <a:rPr lang="en" sz="1100">
                <a:solidFill>
                  <a:srgbClr val="000000"/>
                </a:solidFill>
              </a:rPr>
              <a:t>Type up the minutes as soon as possible after the meeting while everything is still fresh in your mind. If you find an error in your notes or if you have a question, you can get it cleared up quickly by talking to other attendees.</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On the final copy of the minutes, Include the name of the organization, title of the committee, type of meeting (daily, weekly, monthly, annual, or special), and its purpose.</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Give the times it began and ended.</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Provide the list of attendees and a note about who ran the meeting. You can also indicate here that you took the minutes. Include your name on the list of participants and, in parentheses after your name, say that you took the minutes. Alternatively, at the end of the document, you can sign off by writing "Respectively submitted by," followed by your name.</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Proofread the minutes before you submit them. Ask someone else who attended to look them over as well. He or she will be able to let you know if you accidentally left something out.</a:t>
            </a:r>
            <a:endParaRPr sz="1100">
              <a:solidFill>
                <a:srgbClr val="000000"/>
              </a:solidFill>
            </a:endParaRPr>
          </a:p>
          <a:p>
            <a:pPr marL="457200" lvl="0" indent="-298450" algn="l" rtl="0">
              <a:spcBef>
                <a:spcPts val="0"/>
              </a:spcBef>
              <a:spcAft>
                <a:spcPts val="0"/>
              </a:spcAft>
              <a:buClr>
                <a:srgbClr val="000000"/>
              </a:buClr>
              <a:buSzPts val="1100"/>
              <a:buFont typeface="Roboto"/>
              <a:buChar char="●"/>
            </a:pPr>
            <a:r>
              <a:rPr lang="en" sz="1100">
                <a:solidFill>
                  <a:srgbClr val="000000"/>
                </a:solidFill>
              </a:rPr>
              <a:t>Submit the minutes to members of your club/organization in a timely fashion.</a:t>
            </a:r>
            <a:endParaRPr sz="1100" b="1">
              <a:solidFill>
                <a:srgbClr val="000000"/>
              </a:solidFill>
            </a:endParaRPr>
          </a:p>
          <a:p>
            <a:pPr marL="0" lvl="0" indent="0" algn="l" rtl="0">
              <a:spcBef>
                <a:spcPts val="14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Minutes Template - An example</a:t>
            </a:r>
            <a:endParaRPr/>
          </a:p>
        </p:txBody>
      </p:sp>
      <p:sp>
        <p:nvSpPr>
          <p:cNvPr id="123" name="Google Shape;123;p19"/>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Call to order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A meeting of [Organization or Team name] was held at [Location] on [Date]. Attendees included [list attendee names]. Members not in attendance included [list names]. </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Approval of minutes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Reports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Unfinished business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Motion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New Business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Announcements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endParaRPr sz="1100">
              <a:solidFill>
                <a:srgbClr val="000000"/>
              </a:solidFill>
              <a:latin typeface="Times New Roman"/>
              <a:ea typeface="Times New Roman"/>
              <a:cs typeface="Times New Roman"/>
              <a:sym typeface="Times New Roman"/>
            </a:endParaRPr>
          </a:p>
          <a:p>
            <a:pPr marL="457200" lvl="0"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Adjournment </a:t>
            </a:r>
            <a:endParaRPr sz="1100">
              <a:solidFill>
                <a:srgbClr val="000000"/>
              </a:solidFill>
              <a:latin typeface="Times New Roman"/>
              <a:ea typeface="Times New Roman"/>
              <a:cs typeface="Times New Roman"/>
              <a:sym typeface="Times New Roman"/>
            </a:endParaRPr>
          </a:p>
          <a:p>
            <a:pPr marL="914400" lvl="1" indent="-298450" algn="l" rtl="0">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Minutes Template</a:t>
            </a:r>
            <a:endParaRPr/>
          </a:p>
        </p:txBody>
      </p:sp>
      <p:sp>
        <p:nvSpPr>
          <p:cNvPr id="129" name="Google Shape;129;p20"/>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solidFill>
                  <a:srgbClr val="000000"/>
                </a:solidFill>
              </a:rPr>
              <a:t>Feel free to utilize these minute templates available using the links below:</a:t>
            </a:r>
            <a:endParaRPr>
              <a:solidFill>
                <a:srgbClr val="000000"/>
              </a:solidFill>
            </a:endParaRPr>
          </a:p>
          <a:p>
            <a:pPr marL="0" marR="0" lvl="0" indent="0" algn="l" rtl="0">
              <a:lnSpc>
                <a:spcPct val="115000"/>
              </a:lnSpc>
              <a:spcBef>
                <a:spcPts val="0"/>
              </a:spcBef>
              <a:spcAft>
                <a:spcPts val="0"/>
              </a:spcAft>
              <a:buNone/>
            </a:pPr>
            <a:r>
              <a:rPr lang="en">
                <a:solidFill>
                  <a:srgbClr val="000000"/>
                </a:solidFill>
              </a:rPr>
              <a:t> </a:t>
            </a:r>
            <a:endParaRPr>
              <a:solidFill>
                <a:srgbClr val="000000"/>
              </a:solidFill>
            </a:endParaRPr>
          </a:p>
          <a:p>
            <a:pPr marL="457200" marR="0" lvl="0" indent="-342900" algn="l" rtl="0">
              <a:lnSpc>
                <a:spcPct val="115000"/>
              </a:lnSpc>
              <a:spcBef>
                <a:spcPts val="0"/>
              </a:spcBef>
              <a:spcAft>
                <a:spcPts val="0"/>
              </a:spcAft>
              <a:buSzPts val="1800"/>
              <a:buChar char="●"/>
            </a:pPr>
            <a:r>
              <a:rPr lang="en" u="sng">
                <a:solidFill>
                  <a:schemeClr val="accent5"/>
                </a:solidFill>
                <a:hlinkClick r:id="rId3"/>
              </a:rPr>
              <a:t>https://templates.office.com/en-us/Meeting-minutes-TM00002073</a:t>
            </a:r>
            <a:endParaRPr>
              <a:solidFill>
                <a:srgbClr val="000000"/>
              </a:solidFill>
            </a:endParaRPr>
          </a:p>
          <a:p>
            <a:pPr marL="457200" marR="0" lvl="0" indent="0" algn="l" rtl="0">
              <a:lnSpc>
                <a:spcPct val="115000"/>
              </a:lnSpc>
              <a:spcBef>
                <a:spcPts val="0"/>
              </a:spcBef>
              <a:spcAft>
                <a:spcPts val="0"/>
              </a:spcAft>
              <a:buNone/>
            </a:pPr>
            <a:endParaRPr>
              <a:solidFill>
                <a:srgbClr val="000000"/>
              </a:solidFill>
            </a:endParaRPr>
          </a:p>
          <a:p>
            <a:pPr marL="457200" marR="0" lvl="0" indent="-342900" algn="l" rtl="0">
              <a:lnSpc>
                <a:spcPct val="115000"/>
              </a:lnSpc>
              <a:spcBef>
                <a:spcPts val="0"/>
              </a:spcBef>
              <a:spcAft>
                <a:spcPts val="0"/>
              </a:spcAft>
              <a:buSzPts val="1800"/>
              <a:buChar char="●"/>
            </a:pPr>
            <a:r>
              <a:rPr lang="en" u="sng">
                <a:solidFill>
                  <a:schemeClr val="hlink"/>
                </a:solidFill>
                <a:hlinkClick r:id="rId4"/>
              </a:rPr>
              <a:t>https://templates.office.com/en-us/Classic-meeting-minutes-TM00002074</a:t>
            </a:r>
            <a:r>
              <a:rPr lang="en">
                <a:solidFill>
                  <a:srgbClr val="000000"/>
                </a:solidFill>
              </a:rPr>
              <a:t> </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Documents Relating to Role</a:t>
            </a:r>
            <a:endParaRPr/>
          </a:p>
        </p:txBody>
      </p:sp>
      <p:sp>
        <p:nvSpPr>
          <p:cNvPr id="135" name="Google Shape;135;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rgbClr val="674EA7"/>
              </a:buClr>
              <a:buSzPts val="1700"/>
              <a:buAutoNum type="arabicPeriod"/>
            </a:pPr>
            <a:r>
              <a:rPr lang="en" sz="1700" b="1">
                <a:solidFill>
                  <a:srgbClr val="674EA7"/>
                </a:solidFill>
              </a:rPr>
              <a:t>Student Government Association Student Organization Policies and Procedures</a:t>
            </a:r>
            <a:endParaRPr sz="1700" b="1">
              <a:solidFill>
                <a:srgbClr val="674EA7"/>
              </a:solidFill>
            </a:endParaRPr>
          </a:p>
          <a:p>
            <a:pPr marL="457200" lvl="0" indent="-336550" algn="l" rtl="0">
              <a:lnSpc>
                <a:spcPct val="150000"/>
              </a:lnSpc>
              <a:spcBef>
                <a:spcPts val="0"/>
              </a:spcBef>
              <a:spcAft>
                <a:spcPts val="0"/>
              </a:spcAft>
              <a:buSzPts val="1700"/>
              <a:buAutoNum type="arabicPeriod"/>
            </a:pPr>
            <a:r>
              <a:rPr lang="en" sz="1700"/>
              <a:t>Student Government Association Bylaws </a:t>
            </a:r>
            <a:endParaRPr sz="1700"/>
          </a:p>
          <a:p>
            <a:pPr marL="457200" lvl="0" indent="-336550" algn="l" rtl="0">
              <a:lnSpc>
                <a:spcPct val="150000"/>
              </a:lnSpc>
              <a:spcBef>
                <a:spcPts val="0"/>
              </a:spcBef>
              <a:spcAft>
                <a:spcPts val="0"/>
              </a:spcAft>
              <a:buSzPts val="1700"/>
              <a:buAutoNum type="arabicPeriod"/>
            </a:pPr>
            <a:r>
              <a:rPr lang="en" sz="1700"/>
              <a:t>Student Government Association Financial Policies and Procedures  </a:t>
            </a:r>
            <a:endParaRPr sz="1700"/>
          </a:p>
          <a:p>
            <a:pPr marL="457200" lvl="0" indent="-336550" algn="l" rtl="0">
              <a:lnSpc>
                <a:spcPct val="150000"/>
              </a:lnSpc>
              <a:spcBef>
                <a:spcPts val="0"/>
              </a:spcBef>
              <a:spcAft>
                <a:spcPts val="0"/>
              </a:spcAft>
              <a:buSzPts val="1700"/>
              <a:buAutoNum type="arabicPeriod"/>
            </a:pPr>
            <a:r>
              <a:rPr lang="en" sz="1700"/>
              <a:t>Ram’s Eye View Student Handbook</a:t>
            </a:r>
            <a:endParaRPr sz="1700"/>
          </a:p>
          <a:p>
            <a:pPr marL="457200" lvl="0" indent="-336550" algn="l" rtl="0">
              <a:lnSpc>
                <a:spcPct val="150000"/>
              </a:lnSpc>
              <a:spcBef>
                <a:spcPts val="0"/>
              </a:spcBef>
              <a:spcAft>
                <a:spcPts val="0"/>
              </a:spcAft>
              <a:buSzPts val="1700"/>
              <a:buAutoNum type="arabicPeriod"/>
            </a:pPr>
            <a:r>
              <a:rPr lang="en" sz="1700"/>
              <a:t>Student Services, Inc. Policies and Procedures </a:t>
            </a:r>
            <a:endParaRPr sz="1700"/>
          </a:p>
          <a:p>
            <a:pPr marL="457200" lvl="0" indent="-336550" algn="l" rtl="0">
              <a:lnSpc>
                <a:spcPct val="150000"/>
              </a:lnSpc>
              <a:spcBef>
                <a:spcPts val="0"/>
              </a:spcBef>
              <a:spcAft>
                <a:spcPts val="0"/>
              </a:spcAft>
              <a:buSzPts val="1700"/>
              <a:buAutoNum type="arabicPeriod"/>
            </a:pPr>
            <a:r>
              <a:rPr lang="en" sz="1700"/>
              <a:t>University Program Planning Guide </a:t>
            </a:r>
            <a:endParaRPr sz="17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On-screen Show (16:9)</PresentationFormat>
  <Paragraphs>138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Oswald</vt:lpstr>
      <vt:lpstr>Times New Roman</vt:lpstr>
      <vt:lpstr>Roboto</vt:lpstr>
      <vt:lpstr>Calibri</vt:lpstr>
      <vt:lpstr>Geometric</vt:lpstr>
      <vt:lpstr>Secretary Training </vt:lpstr>
      <vt:lpstr>Learning Objectives</vt:lpstr>
      <vt:lpstr>Role of the Secretary </vt:lpstr>
      <vt:lpstr>How to take Effective Minutes</vt:lpstr>
      <vt:lpstr>How to take Effective Minutes</vt:lpstr>
      <vt:lpstr>How to take Effective Minutes</vt:lpstr>
      <vt:lpstr>Minutes Template - An example</vt:lpstr>
      <vt:lpstr>Minutes Template</vt:lpstr>
      <vt:lpstr>Important Documents Relating to Role</vt:lpstr>
      <vt:lpstr>Student Organization Policies and Procedures </vt:lpstr>
      <vt:lpstr>SGA Student Organization Policies and Procedures </vt:lpstr>
      <vt:lpstr>SGA Student Organization Policies and Procedures </vt:lpstr>
      <vt:lpstr>SGA Student Organization Policies and Procedures </vt:lpstr>
      <vt:lpstr>SGA Student Organization Policies and Procedures </vt:lpstr>
      <vt:lpstr> RamConnect: Managing Rosters</vt:lpstr>
      <vt:lpstr>Managing Roster on RamConnect</vt:lpstr>
      <vt:lpstr>Managing Roster on RamConnect </vt:lpstr>
      <vt:lpstr>Managing Roster on RamConnect</vt:lpstr>
      <vt:lpstr>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Training </dc:title>
  <cp:lastModifiedBy>Rodney Kaplan Jr</cp:lastModifiedBy>
  <cp:revision>1</cp:revision>
  <dcterms:modified xsi:type="dcterms:W3CDTF">2019-04-13T15:40:15Z</dcterms:modified>
</cp:coreProperties>
</file>