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5143500" type="screen16x9"/>
  <p:notesSz cx="6858000" cy="9144000"/>
  <p:embeddedFontLst>
    <p:embeddedFont>
      <p:font typeface="Oswald" panose="00000500000000000000" pitchFamily="2" charset="0"/>
      <p:regular r:id="rId32"/>
      <p:bold r:id="rId33"/>
    </p:embeddedFont>
    <p:embeddedFont>
      <p:font typeface="Roboto" panose="020B0604020202020204" charset="0"/>
      <p:regular r:id="rId34"/>
      <p:bold r:id="rId35"/>
      <p:italic r:id="rId36"/>
      <p:boldItalic r:id="rId3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7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font" Target="fonts/font6.fnt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4da25abe77_1_8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4da25abe77_1_8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4f4eecf510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4f4eecf510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4f4eecf510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4f4eecf510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4f4eecf510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4f4eecf510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4f4eecf510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4f4eecf510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4f4eecf510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4f4eecf510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4f4eecf510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4f4eecf510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4f4eecf510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4f4eecf510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4f4eecf510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4f4eecf510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55a5d995b0_1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55a5d995b0_1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4da25abe77_1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4da25abe77_1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4da25abe77_1_8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4da25abe77_1_8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4f4eecf510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4f4eecf510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4f4eecf510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4f4eecf510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4f4eecf510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4f4eecf510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4da25abe77_1_9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 name="Google Shape;235;g4da25abe77_1_9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4f4eecf510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4f4eecf510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4f4eecf510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4f4eecf510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4f4eecf510_0_1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4f4eecf510_0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4da25abe77_1_9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4da25abe77_1_9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4da25abe77_1_9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4da25abe77_1_9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4da25abe77_1_8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4da25abe77_1_8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4da25abe77_1_9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4da25abe77_1_9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4f4eecf510_0_1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4f4eecf510_0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55a5d995b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55a5d995b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55a5d995b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55a5d995b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4da25abe77_1_8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4da25abe77_1_8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4f4eecf510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4f4eecf510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8E7CC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rgbClr val="351C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rgbClr val="674E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rgbClr val="8E7C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rgbClr val="B4A7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rgbClr val="B4A7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lstStyle>
            <a:lvl1pPr lvl="0">
              <a:spcBef>
                <a:spcPts val="0"/>
              </a:spcBef>
              <a:spcAft>
                <a:spcPts val="0"/>
              </a:spcAft>
              <a:buClr>
                <a:srgbClr val="FFE599"/>
              </a:buClr>
              <a:buSzPts val="4200"/>
              <a:buNone/>
              <a:defRPr sz="4200">
                <a:solidFill>
                  <a:srgbClr val="FFE599"/>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lstStyle>
            <a:lvl1pPr lvl="0">
              <a:lnSpc>
                <a:spcPct val="100000"/>
              </a:lnSpc>
              <a:spcBef>
                <a:spcPts val="0"/>
              </a:spcBef>
              <a:spcAft>
                <a:spcPts val="0"/>
              </a:spcAft>
              <a:buClr>
                <a:srgbClr val="FFE599"/>
              </a:buClr>
              <a:buSzPts val="2100"/>
              <a:buNone/>
              <a:defRPr sz="2100">
                <a:solidFill>
                  <a:srgbClr val="FFE599"/>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1600"/>
              </a:spcBef>
              <a:spcAft>
                <a:spcPts val="0"/>
              </a:spcAft>
              <a:buClr>
                <a:schemeClr val="lt1"/>
              </a:buClr>
              <a:buSzPts val="1400"/>
              <a:buChar char="○"/>
              <a:defRPr>
                <a:solidFill>
                  <a:schemeClr val="lt1"/>
                </a:solidFill>
              </a:defRPr>
            </a:lvl2pPr>
            <a:lvl3pPr marL="1371600" lvl="2" indent="-317500" algn="ctr">
              <a:spcBef>
                <a:spcPts val="1600"/>
              </a:spcBef>
              <a:spcAft>
                <a:spcPts val="0"/>
              </a:spcAft>
              <a:buClr>
                <a:schemeClr val="lt1"/>
              </a:buClr>
              <a:buSzPts val="1400"/>
              <a:buChar char="■"/>
              <a:defRPr>
                <a:solidFill>
                  <a:schemeClr val="lt1"/>
                </a:solidFill>
              </a:defRPr>
            </a:lvl3pPr>
            <a:lvl4pPr marL="1828800" lvl="3" indent="-317500" algn="ctr">
              <a:spcBef>
                <a:spcPts val="1600"/>
              </a:spcBef>
              <a:spcAft>
                <a:spcPts val="0"/>
              </a:spcAft>
              <a:buClr>
                <a:schemeClr val="lt1"/>
              </a:buClr>
              <a:buSzPts val="1400"/>
              <a:buChar char="●"/>
              <a:defRPr>
                <a:solidFill>
                  <a:schemeClr val="lt1"/>
                </a:solidFill>
              </a:defRPr>
            </a:lvl4pPr>
            <a:lvl5pPr marL="2286000" lvl="4" indent="-317500" algn="ctr">
              <a:spcBef>
                <a:spcPts val="1600"/>
              </a:spcBef>
              <a:spcAft>
                <a:spcPts val="0"/>
              </a:spcAft>
              <a:buClr>
                <a:schemeClr val="lt1"/>
              </a:buClr>
              <a:buSzPts val="1400"/>
              <a:buChar char="○"/>
              <a:defRPr>
                <a:solidFill>
                  <a:schemeClr val="lt1"/>
                </a:solidFill>
              </a:defRPr>
            </a:lvl5pPr>
            <a:lvl6pPr marL="2743200" lvl="5" indent="-317500" algn="ctr">
              <a:spcBef>
                <a:spcPts val="1600"/>
              </a:spcBef>
              <a:spcAft>
                <a:spcPts val="0"/>
              </a:spcAft>
              <a:buClr>
                <a:schemeClr val="lt1"/>
              </a:buClr>
              <a:buSzPts val="1400"/>
              <a:buChar char="■"/>
              <a:defRPr>
                <a:solidFill>
                  <a:schemeClr val="lt1"/>
                </a:solidFill>
              </a:defRPr>
            </a:lvl6pPr>
            <a:lvl7pPr marL="3200400" lvl="6" indent="-317500" algn="ctr">
              <a:spcBef>
                <a:spcPts val="1600"/>
              </a:spcBef>
              <a:spcAft>
                <a:spcPts val="0"/>
              </a:spcAft>
              <a:buClr>
                <a:schemeClr val="lt1"/>
              </a:buClr>
              <a:buSzPts val="1400"/>
              <a:buChar char="●"/>
              <a:defRPr>
                <a:solidFill>
                  <a:schemeClr val="lt1"/>
                </a:solidFill>
              </a:defRPr>
            </a:lvl7pPr>
            <a:lvl8pPr marL="3657600" lvl="7" indent="-317500" algn="ctr">
              <a:spcBef>
                <a:spcPts val="1600"/>
              </a:spcBef>
              <a:spcAft>
                <a:spcPts val="0"/>
              </a:spcAft>
              <a:buClr>
                <a:schemeClr val="lt1"/>
              </a:buClr>
              <a:buSzPts val="1400"/>
              <a:buChar char="○"/>
              <a:defRPr>
                <a:solidFill>
                  <a:schemeClr val="lt1"/>
                </a:solidFill>
              </a:defRPr>
            </a:lvl8pPr>
            <a:lvl9pPr marL="4114800" lvl="8" indent="-317500" algn="ctr">
              <a:spcBef>
                <a:spcPts val="1600"/>
              </a:spcBef>
              <a:spcAft>
                <a:spcPts val="160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rgbClr val="8E7CC3"/>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rgbClr val="351C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rgbClr val="674E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rgbClr val="8E7C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rgbClr val="B4A7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rgbClr val="B4A7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lstStyle>
            <a:lvl1pPr lvl="0">
              <a:spcBef>
                <a:spcPts val="0"/>
              </a:spcBef>
              <a:spcAft>
                <a:spcPts val="0"/>
              </a:spcAft>
              <a:buClr>
                <a:srgbClr val="FFE599"/>
              </a:buClr>
              <a:buSzPts val="4200"/>
              <a:buNone/>
              <a:defRPr sz="4200">
                <a:solidFill>
                  <a:srgbClr val="FFE599"/>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rgbClr val="351C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rgbClr val="B4A7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rgbClr val="674E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rgbClr val="B4A7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rgbClr val="8E7C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lstStyle>
            <a:lvl1pPr lvl="0">
              <a:spcBef>
                <a:spcPts val="0"/>
              </a:spcBef>
              <a:spcAft>
                <a:spcPts val="0"/>
              </a:spcAft>
              <a:buClr>
                <a:srgbClr val="674EA7"/>
              </a:buClr>
              <a:buSzPts val="3000"/>
              <a:buNone/>
              <a:defRPr>
                <a:solidFill>
                  <a:srgbClr val="674EA7"/>
                </a:solidFill>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wcupa.edu/_services/STU/ramsEyeView/policies.aspx" TargetMode="External"/><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7200">
                <a:solidFill>
                  <a:srgbClr val="8E7CC3"/>
                </a:solidFill>
                <a:latin typeface="Oswald"/>
                <a:ea typeface="Oswald"/>
                <a:cs typeface="Oswald"/>
                <a:sym typeface="Oswald"/>
              </a:rPr>
              <a:t>President Training </a:t>
            </a:r>
            <a:endParaRPr sz="7200">
              <a:solidFill>
                <a:srgbClr val="8E7CC3"/>
              </a:solidFill>
              <a:latin typeface="Oswald"/>
              <a:ea typeface="Oswald"/>
              <a:cs typeface="Oswald"/>
              <a:sym typeface="Oswald"/>
            </a:endParaRPr>
          </a:p>
        </p:txBody>
      </p:sp>
      <p:sp>
        <p:nvSpPr>
          <p:cNvPr id="86" name="Google Shape;86;p13"/>
          <p:cNvSpPr txBox="1">
            <a:spLocks noGrp="1"/>
          </p:cNvSpPr>
          <p:nvPr>
            <p:ph type="subTitle" idx="1"/>
          </p:nvPr>
        </p:nvSpPr>
        <p:spPr>
          <a:xfrm>
            <a:off x="598088" y="2454788"/>
            <a:ext cx="82221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a:solidFill>
                  <a:srgbClr val="8E7CC3"/>
                </a:solidFill>
              </a:rPr>
              <a:t>West Chester University of Pennsylvania </a:t>
            </a:r>
            <a:endParaRPr sz="3000">
              <a:solidFill>
                <a:srgbClr val="8E7CC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SGA Student Organization Policies and Procedures</a:t>
            </a:r>
            <a:r>
              <a:rPr lang="en"/>
              <a:t> </a:t>
            </a:r>
            <a:endParaRPr/>
          </a:p>
        </p:txBody>
      </p:sp>
      <p:sp>
        <p:nvSpPr>
          <p:cNvPr id="144" name="Google Shape;144;p22"/>
          <p:cNvSpPr txBox="1">
            <a:spLocks noGrp="1"/>
          </p:cNvSpPr>
          <p:nvPr>
            <p:ph type="body" idx="1"/>
          </p:nvPr>
        </p:nvSpPr>
        <p:spPr>
          <a:xfrm>
            <a:off x="311700" y="1291700"/>
            <a:ext cx="8520600" cy="3277200"/>
          </a:xfrm>
          <a:prstGeom prst="rect">
            <a:avLst/>
          </a:prstGeom>
        </p:spPr>
        <p:txBody>
          <a:bodyPr spcFirstLastPara="1" wrap="square" lIns="91425" tIns="91425" rIns="91425" bIns="91425" anchor="t" anchorCtr="0">
            <a:noAutofit/>
          </a:bodyPr>
          <a:lstStyle/>
          <a:p>
            <a:pPr marL="457200" lvl="0" indent="-342900" algn="l" rtl="0">
              <a:lnSpc>
                <a:spcPct val="115000"/>
              </a:lnSpc>
              <a:spcBef>
                <a:spcPts val="1000"/>
              </a:spcBef>
              <a:spcAft>
                <a:spcPts val="0"/>
              </a:spcAft>
              <a:buSzPts val="1800"/>
              <a:buChar char="●"/>
            </a:pPr>
            <a:r>
              <a:rPr lang="en"/>
              <a:t>All organizations’ bylaws must follow the format of the “Blank Bylaws” as found on RamConnect. </a:t>
            </a:r>
            <a:r>
              <a:rPr lang="en" b="1">
                <a:solidFill>
                  <a:srgbClr val="674EA7"/>
                </a:solidFill>
                <a:highlight>
                  <a:srgbClr val="FFD966"/>
                </a:highlight>
              </a:rPr>
              <a:t>Organizations may add components to their bylaws but may not have less than what is already contained in the “Blank Bylaws.”</a:t>
            </a:r>
            <a:endParaRPr b="1">
              <a:solidFill>
                <a:srgbClr val="674EA7"/>
              </a:solidFill>
              <a:highlight>
                <a:srgbClr val="FFD966"/>
              </a:highlight>
            </a:endParaRPr>
          </a:p>
          <a:p>
            <a:pPr marL="457200" lvl="0" indent="-317500" algn="l" rtl="0">
              <a:lnSpc>
                <a:spcPct val="115000"/>
              </a:lnSpc>
              <a:spcBef>
                <a:spcPts val="1600"/>
              </a:spcBef>
              <a:spcAft>
                <a:spcPts val="1600"/>
              </a:spcAft>
              <a:buSzPts val="1400"/>
              <a:buChar char="●"/>
            </a:pPr>
            <a:r>
              <a:rPr lang="en" b="1">
                <a:solidFill>
                  <a:srgbClr val="674EA7"/>
                </a:solidFill>
                <a:highlight>
                  <a:srgbClr val="FFD966"/>
                </a:highlight>
              </a:rPr>
              <a:t>Organizations are required to follow and operate within their own bylaws.</a:t>
            </a:r>
            <a:r>
              <a:rPr lang="en"/>
              <a:t>  If any West Chester University student feels that any of the above are being violated by the organization, that student can petition the Bylaw Review Committee to consider the situation.</a:t>
            </a:r>
            <a:br>
              <a:rPr lang="en"/>
            </a:br>
            <a:endParaRPr/>
          </a:p>
        </p:txBody>
      </p:sp>
      <p:sp>
        <p:nvSpPr>
          <p:cNvPr id="145" name="Google Shape;145;p22"/>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Section B: Organization Bylaws </a:t>
            </a:r>
            <a:endParaRPr>
              <a:solidFill>
                <a:srgbClr val="F1C232"/>
              </a:solidFill>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SGA Student Organization Policies and Procedures</a:t>
            </a:r>
            <a:r>
              <a:rPr lang="en"/>
              <a:t> </a:t>
            </a:r>
            <a:endParaRPr/>
          </a:p>
        </p:txBody>
      </p:sp>
      <p:sp>
        <p:nvSpPr>
          <p:cNvPr id="151" name="Google Shape;151;p23"/>
          <p:cNvSpPr txBox="1">
            <a:spLocks noGrp="1"/>
          </p:cNvSpPr>
          <p:nvPr>
            <p:ph type="body" idx="1"/>
          </p:nvPr>
        </p:nvSpPr>
        <p:spPr>
          <a:xfrm>
            <a:off x="311700" y="1291700"/>
            <a:ext cx="8520600" cy="327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Organizations are required to follow all the SGA policies and their own bylaws. These policies include:</a:t>
            </a:r>
            <a:endParaRPr/>
          </a:p>
          <a:p>
            <a:pPr marL="914400" lvl="1" indent="-330200" algn="l" rtl="0">
              <a:spcBef>
                <a:spcPts val="0"/>
              </a:spcBef>
              <a:spcAft>
                <a:spcPts val="0"/>
              </a:spcAft>
              <a:buSzPts val="1600"/>
              <a:buChar char="○"/>
            </a:pPr>
            <a:r>
              <a:rPr lang="en" sz="1600"/>
              <a:t>SGA Standard Operating Policies and Procedures, </a:t>
            </a:r>
            <a:endParaRPr sz="1600"/>
          </a:p>
          <a:p>
            <a:pPr marL="914400" lvl="1" indent="-330200" algn="l" rtl="0">
              <a:spcBef>
                <a:spcPts val="0"/>
              </a:spcBef>
              <a:spcAft>
                <a:spcPts val="0"/>
              </a:spcAft>
              <a:buSzPts val="1600"/>
              <a:buChar char="○"/>
            </a:pPr>
            <a:r>
              <a:rPr lang="en" sz="1600"/>
              <a:t>Bylaws </a:t>
            </a:r>
            <a:endParaRPr sz="1600"/>
          </a:p>
          <a:p>
            <a:pPr marL="914400" lvl="1" indent="-330200" algn="l" rtl="0">
              <a:spcBef>
                <a:spcPts val="0"/>
              </a:spcBef>
              <a:spcAft>
                <a:spcPts val="0"/>
              </a:spcAft>
              <a:buSzPts val="1600"/>
              <a:buChar char="○"/>
            </a:pPr>
            <a:r>
              <a:rPr lang="en" sz="1600"/>
              <a:t>Financial Policies and Procedures. </a:t>
            </a:r>
            <a:endParaRPr sz="1600"/>
          </a:p>
          <a:p>
            <a:pPr marL="457200" lvl="0" indent="-342900" algn="l" rtl="0">
              <a:spcBef>
                <a:spcPts val="0"/>
              </a:spcBef>
              <a:spcAft>
                <a:spcPts val="0"/>
              </a:spcAft>
              <a:buSzPts val="1800"/>
              <a:buChar char="●"/>
            </a:pPr>
            <a:r>
              <a:rPr lang="en"/>
              <a:t>The Bylaw Review Committee shall investigate any complaint brought to it by any WCU student against a recognized student organization for violation of any of the above. This can be done through contacting the SGA parliamentarian via email.</a:t>
            </a:r>
            <a:endParaRPr/>
          </a:p>
        </p:txBody>
      </p:sp>
      <p:sp>
        <p:nvSpPr>
          <p:cNvPr id="152" name="Google Shape;152;p23"/>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Section C: Organization Rules and Regulations </a:t>
            </a:r>
            <a:endParaRPr>
              <a:solidFill>
                <a:srgbClr val="F1C232"/>
              </a:solidFill>
              <a:latin typeface="Roboto"/>
              <a:ea typeface="Roboto"/>
              <a:cs typeface="Roboto"/>
              <a:sym typeface="Roboto"/>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SGA Student Organization Policies and Procedures</a:t>
            </a:r>
            <a:r>
              <a:rPr lang="en"/>
              <a:t> </a:t>
            </a:r>
            <a:endParaRPr/>
          </a:p>
        </p:txBody>
      </p:sp>
      <p:sp>
        <p:nvSpPr>
          <p:cNvPr id="158" name="Google Shape;158;p24"/>
          <p:cNvSpPr txBox="1">
            <a:spLocks noGrp="1"/>
          </p:cNvSpPr>
          <p:nvPr>
            <p:ph type="body" idx="1"/>
          </p:nvPr>
        </p:nvSpPr>
        <p:spPr>
          <a:xfrm>
            <a:off x="311700" y="1291700"/>
            <a:ext cx="8520600" cy="327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Every organization must have an advisor who is a full-time member of the faculty or university staff.</a:t>
            </a:r>
            <a:endParaRPr/>
          </a:p>
          <a:p>
            <a:pPr marL="457200" lvl="0" indent="-342900" algn="l" rtl="0">
              <a:spcBef>
                <a:spcPts val="0"/>
              </a:spcBef>
              <a:spcAft>
                <a:spcPts val="0"/>
              </a:spcAft>
              <a:buSzPts val="1800"/>
              <a:buChar char="●"/>
            </a:pPr>
            <a:r>
              <a:rPr lang="en"/>
              <a:t>Officers of all recognized clubs must maintain a 2.25 cumulative GPA.</a:t>
            </a:r>
            <a:endParaRPr/>
          </a:p>
          <a:p>
            <a:pPr marL="457200" marR="0" lvl="0" indent="-342900" algn="l" rtl="0">
              <a:lnSpc>
                <a:spcPct val="115000"/>
              </a:lnSpc>
              <a:spcBef>
                <a:spcPts val="0"/>
              </a:spcBef>
              <a:spcAft>
                <a:spcPts val="0"/>
              </a:spcAft>
              <a:buClr>
                <a:schemeClr val="dk2"/>
              </a:buClr>
              <a:buSzPts val="1800"/>
              <a:buFont typeface="Roboto"/>
              <a:buChar char="●"/>
            </a:pPr>
            <a:r>
              <a:rPr lang="en"/>
              <a:t>All organization are required to keep their RamConnect portal up to date.</a:t>
            </a:r>
            <a:endParaRPr/>
          </a:p>
          <a:p>
            <a:pPr marL="914400" marR="0" lvl="1" indent="-330200" algn="l" rtl="0">
              <a:lnSpc>
                <a:spcPct val="115000"/>
              </a:lnSpc>
              <a:spcBef>
                <a:spcPts val="0"/>
              </a:spcBef>
              <a:spcAft>
                <a:spcPts val="0"/>
              </a:spcAft>
              <a:buClr>
                <a:schemeClr val="dk2"/>
              </a:buClr>
              <a:buSzPts val="1600"/>
              <a:buFont typeface="Roboto"/>
              <a:buChar char="○"/>
            </a:pPr>
            <a:r>
              <a:rPr lang="en" sz="1600"/>
              <a:t>All members of the organization be on the roster.</a:t>
            </a:r>
            <a:endParaRPr sz="1600"/>
          </a:p>
          <a:p>
            <a:pPr marL="914400" marR="0" lvl="1" indent="-330200" algn="l" rtl="0">
              <a:lnSpc>
                <a:spcPct val="115000"/>
              </a:lnSpc>
              <a:spcBef>
                <a:spcPts val="0"/>
              </a:spcBef>
              <a:spcAft>
                <a:spcPts val="0"/>
              </a:spcAft>
              <a:buClr>
                <a:schemeClr val="dk2"/>
              </a:buClr>
              <a:buSzPts val="1600"/>
              <a:buFont typeface="Roboto"/>
              <a:buChar char="○"/>
            </a:pPr>
            <a:r>
              <a:rPr lang="en" sz="1600"/>
              <a:t>All Executive Board officers (president, vice president, treasurer and secretary) be current and active.</a:t>
            </a:r>
            <a:endParaRPr sz="1600"/>
          </a:p>
          <a:p>
            <a:pPr marL="914400" marR="0" lvl="1" indent="-317500" algn="l" rtl="0">
              <a:lnSpc>
                <a:spcPct val="115000"/>
              </a:lnSpc>
              <a:spcBef>
                <a:spcPts val="0"/>
              </a:spcBef>
              <a:spcAft>
                <a:spcPts val="0"/>
              </a:spcAft>
              <a:buClr>
                <a:schemeClr val="dk2"/>
              </a:buClr>
              <a:buSzPts val="1400"/>
              <a:buFont typeface="Roboto"/>
              <a:buChar char="○"/>
            </a:pPr>
            <a:r>
              <a:rPr lang="en" sz="1600"/>
              <a:t>All bylaws are to be online, current and updated, and visible to everyone.</a:t>
            </a:r>
            <a:br>
              <a:rPr lang="en"/>
            </a:br>
            <a:endParaRPr/>
          </a:p>
        </p:txBody>
      </p:sp>
      <p:sp>
        <p:nvSpPr>
          <p:cNvPr id="159" name="Google Shape;159;p24"/>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Section C: Organization Rules and Regulations </a:t>
            </a:r>
            <a:endParaRPr>
              <a:solidFill>
                <a:srgbClr val="F1C232"/>
              </a:solidFill>
              <a:latin typeface="Roboto"/>
              <a:ea typeface="Roboto"/>
              <a:cs typeface="Roboto"/>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SGA Student Organization Policies and Procedures</a:t>
            </a:r>
            <a:r>
              <a:rPr lang="en"/>
              <a:t> </a:t>
            </a:r>
            <a:endParaRPr/>
          </a:p>
        </p:txBody>
      </p:sp>
      <p:sp>
        <p:nvSpPr>
          <p:cNvPr id="165" name="Google Shape;165;p25"/>
          <p:cNvSpPr txBox="1">
            <a:spLocks noGrp="1"/>
          </p:cNvSpPr>
          <p:nvPr>
            <p:ph type="body" idx="1"/>
          </p:nvPr>
        </p:nvSpPr>
        <p:spPr>
          <a:xfrm>
            <a:off x="311700" y="1291700"/>
            <a:ext cx="8520600" cy="3277200"/>
          </a:xfrm>
          <a:prstGeom prst="rect">
            <a:avLst/>
          </a:prstGeom>
        </p:spPr>
        <p:txBody>
          <a:bodyPr spcFirstLastPara="1" wrap="square" lIns="91425" tIns="91425" rIns="91425" bIns="91425" anchor="t" anchorCtr="0">
            <a:noAutofit/>
          </a:bodyPr>
          <a:lstStyle/>
          <a:p>
            <a:pPr marL="457200" lvl="0" indent="0" algn="l" rtl="0">
              <a:spcBef>
                <a:spcPts val="0"/>
              </a:spcBef>
              <a:spcAft>
                <a:spcPts val="0"/>
              </a:spcAft>
              <a:buNone/>
            </a:pPr>
            <a:r>
              <a:rPr lang="en"/>
              <a:t>After recognition, an organization must maintain at least </a:t>
            </a:r>
            <a:r>
              <a:rPr lang="en" b="1">
                <a:solidFill>
                  <a:srgbClr val="674EA7"/>
                </a:solidFill>
                <a:highlight>
                  <a:srgbClr val="FFD966"/>
                </a:highlight>
              </a:rPr>
              <a:t>five students, including a full Executive Board (president, vice president, treasurer and secretary)</a:t>
            </a:r>
            <a:r>
              <a:rPr lang="en"/>
              <a:t> to retain active status.  </a:t>
            </a:r>
            <a:endParaRPr/>
          </a:p>
          <a:p>
            <a:pPr marL="914400" lvl="1" indent="-330200" algn="l" rtl="0">
              <a:spcBef>
                <a:spcPts val="1600"/>
              </a:spcBef>
              <a:spcAft>
                <a:spcPts val="0"/>
              </a:spcAft>
              <a:buSzPts val="1600"/>
              <a:buChar char="○"/>
            </a:pPr>
            <a:r>
              <a:rPr lang="en" sz="1600"/>
              <a:t>If an organization falls below the required number of students there will be a period of one academic semester probation, in which the organization must recruit new members.  During this time of probation, minutes and member attendance will be request from the organization periodically and randomly by the SGA Parliamentarian.  If by the end of the semester probation has not shown growth, they will be derecognized.</a:t>
            </a:r>
            <a:endParaRPr sz="1600"/>
          </a:p>
          <a:p>
            <a:pPr marL="0" lvl="0" indent="0" algn="l" rtl="0">
              <a:spcBef>
                <a:spcPts val="1600"/>
              </a:spcBef>
              <a:spcAft>
                <a:spcPts val="1600"/>
              </a:spcAft>
              <a:buNone/>
            </a:pPr>
            <a:endParaRPr/>
          </a:p>
        </p:txBody>
      </p:sp>
      <p:sp>
        <p:nvSpPr>
          <p:cNvPr id="166" name="Google Shape;166;p25"/>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Section C: Organization Rules and Regulations </a:t>
            </a:r>
            <a:endParaRPr>
              <a:solidFill>
                <a:srgbClr val="F1C232"/>
              </a:solidFill>
              <a:latin typeface="Roboto"/>
              <a:ea typeface="Roboto"/>
              <a:cs typeface="Roboto"/>
              <a:sym typeface="Roboto"/>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SGA Student Organization Policies and Procedures</a:t>
            </a:r>
            <a:r>
              <a:rPr lang="en"/>
              <a:t> </a:t>
            </a:r>
            <a:endParaRPr/>
          </a:p>
        </p:txBody>
      </p:sp>
      <p:sp>
        <p:nvSpPr>
          <p:cNvPr id="172" name="Google Shape;172;p26"/>
          <p:cNvSpPr txBox="1">
            <a:spLocks noGrp="1"/>
          </p:cNvSpPr>
          <p:nvPr>
            <p:ph type="body" idx="1"/>
          </p:nvPr>
        </p:nvSpPr>
        <p:spPr>
          <a:xfrm>
            <a:off x="311700" y="1291700"/>
            <a:ext cx="8520600" cy="3277200"/>
          </a:xfrm>
          <a:prstGeom prst="rect">
            <a:avLst/>
          </a:prstGeom>
        </p:spPr>
        <p:txBody>
          <a:bodyPr spcFirstLastPara="1" wrap="square" lIns="91425" tIns="91425" rIns="91425" bIns="91425" anchor="t" anchorCtr="0">
            <a:noAutofit/>
          </a:bodyPr>
          <a:lstStyle/>
          <a:p>
            <a:pPr marL="457200" lvl="0" indent="0" algn="l" rtl="0">
              <a:spcBef>
                <a:spcPts val="1000"/>
              </a:spcBef>
              <a:spcAft>
                <a:spcPts val="0"/>
              </a:spcAft>
              <a:buNone/>
            </a:pPr>
            <a:r>
              <a:rPr lang="en"/>
              <a:t>Recognized organizations are required to hold elections, in accordance with the SGA Blank Bylaws, for Executive Board officers (president, vice president, treasurer and secretary) for the following academic year by </a:t>
            </a:r>
            <a:r>
              <a:rPr lang="en" b="1">
                <a:solidFill>
                  <a:srgbClr val="674EA7"/>
                </a:solidFill>
                <a:highlight>
                  <a:srgbClr val="FFD966"/>
                </a:highlight>
              </a:rPr>
              <a:t>March 31st of the current academic year </a:t>
            </a:r>
            <a:r>
              <a:rPr lang="en"/>
              <a:t>(Beginning March 2019).</a:t>
            </a:r>
            <a:endParaRPr/>
          </a:p>
          <a:p>
            <a:pPr marL="914400" lvl="1" indent="-317500" algn="l" rtl="0">
              <a:spcBef>
                <a:spcPts val="1600"/>
              </a:spcBef>
              <a:spcAft>
                <a:spcPts val="1600"/>
              </a:spcAft>
              <a:buSzPts val="1400"/>
              <a:buChar char="○"/>
            </a:pPr>
            <a:r>
              <a:rPr lang="en" sz="1600"/>
              <a:t>This excludes clubs/organizations defined by the Office of Student Leadership and Involvement as “Greek Letter Organizations” or “Honor Societies”.</a:t>
            </a:r>
            <a:br>
              <a:rPr lang="en"/>
            </a:br>
            <a:br>
              <a:rPr lang="en"/>
            </a:br>
            <a:endParaRPr/>
          </a:p>
        </p:txBody>
      </p:sp>
      <p:sp>
        <p:nvSpPr>
          <p:cNvPr id="173" name="Google Shape;173;p26"/>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Section C: Organization Rules and Regulations </a:t>
            </a:r>
            <a:endParaRPr>
              <a:solidFill>
                <a:srgbClr val="F1C232"/>
              </a:solidFill>
              <a:latin typeface="Roboto"/>
              <a:ea typeface="Roboto"/>
              <a:cs typeface="Roboto"/>
              <a:sym typeface="Roboto"/>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SGA Student Organization Policies and Procedures</a:t>
            </a:r>
            <a:r>
              <a:rPr lang="en"/>
              <a:t> </a:t>
            </a:r>
            <a:endParaRPr/>
          </a:p>
        </p:txBody>
      </p:sp>
      <p:sp>
        <p:nvSpPr>
          <p:cNvPr id="179" name="Google Shape;179;p27"/>
          <p:cNvSpPr txBox="1">
            <a:spLocks noGrp="1"/>
          </p:cNvSpPr>
          <p:nvPr>
            <p:ph type="body" idx="1"/>
          </p:nvPr>
        </p:nvSpPr>
        <p:spPr>
          <a:xfrm>
            <a:off x="311700" y="1291700"/>
            <a:ext cx="8520600" cy="3277200"/>
          </a:xfrm>
          <a:prstGeom prst="rect">
            <a:avLst/>
          </a:prstGeom>
        </p:spPr>
        <p:txBody>
          <a:bodyPr spcFirstLastPara="1" wrap="square" lIns="91425" tIns="91425" rIns="91425" bIns="91425" anchor="t" anchorCtr="0">
            <a:noAutofit/>
          </a:bodyPr>
          <a:lstStyle/>
          <a:p>
            <a:pPr marL="457200" lvl="0" indent="0" algn="l" rtl="0">
              <a:spcBef>
                <a:spcPts val="1000"/>
              </a:spcBef>
              <a:spcAft>
                <a:spcPts val="0"/>
              </a:spcAft>
              <a:buNone/>
            </a:pPr>
            <a:r>
              <a:rPr lang="en"/>
              <a:t>All organizations must complete the Organization Re-Registration Process from the Office of Student Leadership and Involvement at the end of </a:t>
            </a:r>
            <a:r>
              <a:rPr lang="en" b="1">
                <a:solidFill>
                  <a:srgbClr val="674EA7"/>
                </a:solidFill>
                <a:highlight>
                  <a:srgbClr val="FFD966"/>
                </a:highlight>
              </a:rPr>
              <a:t>every spring semester.</a:t>
            </a:r>
            <a:r>
              <a:rPr lang="en"/>
              <a:t>  </a:t>
            </a:r>
            <a:r>
              <a:rPr lang="en" b="1">
                <a:solidFill>
                  <a:srgbClr val="674EA7"/>
                </a:solidFill>
                <a:highlight>
                  <a:srgbClr val="FFD966"/>
                </a:highlight>
              </a:rPr>
              <a:t>Failure to do this by the deadline set by the Office of Student Leadership and Involvement will result in the automatic suspension of an organization until the registration is complete. </a:t>
            </a:r>
            <a:endParaRPr b="1">
              <a:solidFill>
                <a:srgbClr val="674EA7"/>
              </a:solidFill>
              <a:highlight>
                <a:srgbClr val="FFD966"/>
              </a:highlight>
            </a:endParaRPr>
          </a:p>
          <a:p>
            <a:pPr marL="914400" lvl="1" indent="-330200" algn="l" rtl="0">
              <a:spcBef>
                <a:spcPts val="1600"/>
              </a:spcBef>
              <a:spcAft>
                <a:spcPts val="1600"/>
              </a:spcAft>
              <a:buSzPts val="1600"/>
              <a:buChar char="○"/>
            </a:pPr>
            <a:r>
              <a:rPr lang="en" sz="1600"/>
              <a:t>If an organization fails to register by the last SGA Senate meeting of the Fall semester, it will be officially de-recognized.  </a:t>
            </a:r>
            <a:endParaRPr sz="1600"/>
          </a:p>
        </p:txBody>
      </p:sp>
      <p:sp>
        <p:nvSpPr>
          <p:cNvPr id="180" name="Google Shape;180;p27"/>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Section C: Organization Rules and Regulations </a:t>
            </a:r>
            <a:endParaRPr>
              <a:solidFill>
                <a:srgbClr val="F1C232"/>
              </a:solidFill>
              <a:latin typeface="Roboto"/>
              <a:ea typeface="Roboto"/>
              <a:cs typeface="Roboto"/>
              <a:sym typeface="Roboto"/>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SGA Student Organization Policies and Procedures</a:t>
            </a:r>
            <a:r>
              <a:rPr lang="en"/>
              <a:t> </a:t>
            </a:r>
            <a:endParaRPr/>
          </a:p>
        </p:txBody>
      </p:sp>
      <p:sp>
        <p:nvSpPr>
          <p:cNvPr id="186" name="Google Shape;186;p28"/>
          <p:cNvSpPr txBox="1">
            <a:spLocks noGrp="1"/>
          </p:cNvSpPr>
          <p:nvPr>
            <p:ph type="body" idx="1"/>
          </p:nvPr>
        </p:nvSpPr>
        <p:spPr>
          <a:xfrm>
            <a:off x="311700" y="1291700"/>
            <a:ext cx="8520600" cy="3277200"/>
          </a:xfrm>
          <a:prstGeom prst="rect">
            <a:avLst/>
          </a:prstGeom>
        </p:spPr>
        <p:txBody>
          <a:bodyPr spcFirstLastPara="1" wrap="square" lIns="91425" tIns="91425" rIns="91425" bIns="91425" anchor="t" anchorCtr="0">
            <a:noAutofit/>
          </a:bodyPr>
          <a:lstStyle/>
          <a:p>
            <a:pPr marL="457200" lvl="0" indent="-317500" algn="l" rtl="0">
              <a:spcBef>
                <a:spcPts val="1000"/>
              </a:spcBef>
              <a:spcAft>
                <a:spcPts val="0"/>
              </a:spcAft>
              <a:buSzPts val="1400"/>
              <a:buChar char="●"/>
            </a:pPr>
            <a:r>
              <a:rPr lang="en" sz="1400"/>
              <a:t>As a condition of re-registration, all SGA recognized organizations are required to send at least one newly elected Executive Board officer to attend the SGA Officer Training Seminar. </a:t>
            </a:r>
            <a:endParaRPr sz="1400"/>
          </a:p>
          <a:p>
            <a:pPr marL="914400" lvl="1" indent="-317500" algn="l" rtl="0">
              <a:spcBef>
                <a:spcPts val="1600"/>
              </a:spcBef>
              <a:spcAft>
                <a:spcPts val="0"/>
              </a:spcAft>
              <a:buSzPts val="1400"/>
              <a:buChar char="○"/>
            </a:pPr>
            <a:r>
              <a:rPr lang="en" sz="1400"/>
              <a:t>Failure to attend the SGA Officer Training Seminar without written excuse from the SGA Executive Board or Office of Student Leadership and Involvement will result in an organization becoming ineligible to compete re-registration. </a:t>
            </a:r>
            <a:endParaRPr/>
          </a:p>
          <a:p>
            <a:pPr marL="457200" lvl="0" indent="-317500" algn="l" rtl="0">
              <a:spcBef>
                <a:spcPts val="1600"/>
              </a:spcBef>
              <a:spcAft>
                <a:spcPts val="1600"/>
              </a:spcAft>
              <a:buSzPts val="1400"/>
              <a:buChar char="●"/>
            </a:pPr>
            <a:r>
              <a:rPr lang="en" sz="1400"/>
              <a:t>Organization Executive Board officers (president, vice president, treasurer and secretary) are encouraged to complete an online officer training module on D2L to ensure they understand the responsibilities and SGA/university policies regarding their positions. </a:t>
            </a:r>
            <a:br>
              <a:rPr lang="en" sz="1400"/>
            </a:br>
            <a:br>
              <a:rPr lang="en" sz="1400"/>
            </a:br>
            <a:endParaRPr sz="1400"/>
          </a:p>
        </p:txBody>
      </p:sp>
      <p:sp>
        <p:nvSpPr>
          <p:cNvPr id="187" name="Google Shape;187;p28"/>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Section C: Organization Rules and Regulations </a:t>
            </a:r>
            <a:endParaRPr>
              <a:solidFill>
                <a:srgbClr val="F1C232"/>
              </a:solidFill>
              <a:latin typeface="Roboto"/>
              <a:ea typeface="Roboto"/>
              <a:cs typeface="Roboto"/>
              <a:sym typeface="Roboto"/>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9"/>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SGA Bylaws: </a:t>
            </a:r>
            <a:endParaRPr/>
          </a:p>
          <a:p>
            <a:pPr marL="0" lvl="0" indent="0" algn="l" rtl="0">
              <a:spcBef>
                <a:spcPts val="0"/>
              </a:spcBef>
              <a:spcAft>
                <a:spcPts val="0"/>
              </a:spcAft>
              <a:buNone/>
            </a:pPr>
            <a:r>
              <a:rPr lang="en"/>
              <a:t>Council of Organizations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0"/>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Government Association Bylaws</a:t>
            </a:r>
            <a:endParaRPr/>
          </a:p>
        </p:txBody>
      </p:sp>
      <p:sp>
        <p:nvSpPr>
          <p:cNvPr id="198" name="Google Shape;198;p30"/>
          <p:cNvSpPr txBox="1">
            <a:spLocks noGrp="1"/>
          </p:cNvSpPr>
          <p:nvPr>
            <p:ph type="body" idx="1"/>
          </p:nvPr>
        </p:nvSpPr>
        <p:spPr>
          <a:xfrm>
            <a:off x="311700" y="1291700"/>
            <a:ext cx="8520600" cy="3277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solidFill>
                  <a:srgbClr val="674EA7"/>
                </a:solidFill>
              </a:rPr>
              <a:t>What is Council of Organization?</a:t>
            </a:r>
            <a:endParaRPr b="1">
              <a:solidFill>
                <a:srgbClr val="674EA7"/>
              </a:solidFill>
            </a:endParaRPr>
          </a:p>
          <a:p>
            <a:pPr marL="0" lvl="0" indent="0" algn="ctr" rtl="0">
              <a:spcBef>
                <a:spcPts val="1600"/>
              </a:spcBef>
              <a:spcAft>
                <a:spcPts val="1600"/>
              </a:spcAft>
              <a:buNone/>
            </a:pPr>
            <a:r>
              <a:rPr lang="en" b="1" i="1">
                <a:solidFill>
                  <a:srgbClr val="674EA7"/>
                </a:solidFill>
              </a:rPr>
              <a:t>Council of Organizations is a mandatory monthly meeting of all recognized SGA organizations that provides an opportunity for SGA to update and inform organizations about important SGA and West Chester University information.  Council of Organizations also allows organizations to provide feedback and updates about the business of their organizations.</a:t>
            </a:r>
            <a:endParaRPr b="1" i="1">
              <a:solidFill>
                <a:srgbClr val="674EA7"/>
              </a:solidFill>
            </a:endParaRPr>
          </a:p>
        </p:txBody>
      </p:sp>
      <p:sp>
        <p:nvSpPr>
          <p:cNvPr id="199" name="Google Shape;199;p30"/>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Article III Section B: Council of Organizations </a:t>
            </a:r>
            <a:endParaRPr>
              <a:solidFill>
                <a:srgbClr val="F1C232"/>
              </a:solidFill>
              <a:latin typeface="Roboto"/>
              <a:ea typeface="Roboto"/>
              <a:cs typeface="Roboto"/>
              <a:sym typeface="Roboto"/>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Government Association Bylaws</a:t>
            </a:r>
            <a:endParaRPr/>
          </a:p>
        </p:txBody>
      </p:sp>
      <p:sp>
        <p:nvSpPr>
          <p:cNvPr id="205" name="Google Shape;205;p31"/>
          <p:cNvSpPr txBox="1">
            <a:spLocks noGrp="1"/>
          </p:cNvSpPr>
          <p:nvPr>
            <p:ph type="body" idx="1"/>
          </p:nvPr>
        </p:nvSpPr>
        <p:spPr>
          <a:xfrm>
            <a:off x="311700" y="1291700"/>
            <a:ext cx="8520600" cy="3277200"/>
          </a:xfrm>
          <a:prstGeom prst="rect">
            <a:avLst/>
          </a:prstGeom>
        </p:spPr>
        <p:txBody>
          <a:bodyPr spcFirstLastPara="1" wrap="square" lIns="91425" tIns="91425" rIns="91425" bIns="91425" anchor="t" anchorCtr="0">
            <a:noAutofit/>
          </a:bodyPr>
          <a:lstStyle/>
          <a:p>
            <a:pPr marL="457200" lvl="0" indent="-342900" algn="l" rtl="0">
              <a:spcBef>
                <a:spcPts val="1000"/>
              </a:spcBef>
              <a:spcAft>
                <a:spcPts val="0"/>
              </a:spcAft>
              <a:buSzPts val="1800"/>
              <a:buChar char="●"/>
            </a:pPr>
            <a:r>
              <a:rPr lang="en"/>
              <a:t>The first Tuesday of each month at 7:15 pm, unless deemed otherwise by the SGA president, will be deemed “Council of Organizations.” </a:t>
            </a:r>
            <a:endParaRPr/>
          </a:p>
          <a:p>
            <a:pPr marL="457200" lvl="0" indent="-342900" algn="l" rtl="0">
              <a:spcBef>
                <a:spcPts val="1600"/>
              </a:spcBef>
              <a:spcAft>
                <a:spcPts val="0"/>
              </a:spcAft>
              <a:buSzPts val="1800"/>
              <a:buChar char="●"/>
            </a:pPr>
            <a:r>
              <a:rPr lang="en"/>
              <a:t>Every student organization will be required to send an Executive Board representative to this meeting. </a:t>
            </a:r>
            <a:endParaRPr/>
          </a:p>
          <a:p>
            <a:pPr marL="457200" lvl="0" indent="-342900" algn="l" rtl="0">
              <a:spcBef>
                <a:spcPts val="1600"/>
              </a:spcBef>
              <a:spcAft>
                <a:spcPts val="0"/>
              </a:spcAft>
              <a:buSzPts val="1800"/>
              <a:buChar char="●"/>
            </a:pPr>
            <a:r>
              <a:rPr lang="en"/>
              <a:t>Each organization shall be responsible for producing a report on the semester’s activities by the last Council of Organizations meeting via an online form.</a:t>
            </a:r>
            <a:endParaRPr/>
          </a:p>
          <a:p>
            <a:pPr marL="0" lvl="0" indent="0" algn="l" rtl="0">
              <a:spcBef>
                <a:spcPts val="1600"/>
              </a:spcBef>
              <a:spcAft>
                <a:spcPts val="1600"/>
              </a:spcAft>
              <a:buNone/>
            </a:pPr>
            <a:endParaRPr/>
          </a:p>
        </p:txBody>
      </p:sp>
      <p:sp>
        <p:nvSpPr>
          <p:cNvPr id="206" name="Google Shape;206;p31"/>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Article III Section B: Council of Organizations </a:t>
            </a:r>
            <a:endParaRPr>
              <a:solidFill>
                <a:srgbClr val="F1C232"/>
              </a:solidFill>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Learning Objectives</a:t>
            </a:r>
            <a:endParaRPr/>
          </a:p>
        </p:txBody>
      </p:sp>
      <p:sp>
        <p:nvSpPr>
          <p:cNvPr id="92" name="Google Shape;92;p1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a:t>Through the Officer Training Seminar, officers will gain…</a:t>
            </a:r>
            <a:endParaRPr/>
          </a:p>
          <a:p>
            <a:pPr marL="457200" lvl="0" indent="-342900" algn="l" rtl="0">
              <a:lnSpc>
                <a:spcPct val="150000"/>
              </a:lnSpc>
              <a:spcBef>
                <a:spcPts val="1600"/>
              </a:spcBef>
              <a:spcAft>
                <a:spcPts val="0"/>
              </a:spcAft>
              <a:buSzPts val="1800"/>
              <a:buAutoNum type="arabicPeriod"/>
            </a:pPr>
            <a:r>
              <a:rPr lang="en"/>
              <a:t>Understanding of </a:t>
            </a:r>
            <a:r>
              <a:rPr lang="en">
                <a:solidFill>
                  <a:srgbClr val="3C4043"/>
                </a:solidFill>
                <a:highlight>
                  <a:srgbClr val="FFFFFF"/>
                </a:highlight>
              </a:rPr>
              <a:t>best practices to use in leading within </a:t>
            </a:r>
            <a:r>
              <a:rPr lang="en"/>
              <a:t>positions </a:t>
            </a:r>
            <a:endParaRPr/>
          </a:p>
          <a:p>
            <a:pPr marL="457200" lvl="0" indent="-342900" algn="l" rtl="0">
              <a:lnSpc>
                <a:spcPct val="150000"/>
              </a:lnSpc>
              <a:spcBef>
                <a:spcPts val="0"/>
              </a:spcBef>
              <a:spcAft>
                <a:spcPts val="0"/>
              </a:spcAft>
              <a:buSzPts val="1800"/>
              <a:buAutoNum type="arabicPeriod"/>
            </a:pPr>
            <a:r>
              <a:rPr lang="en"/>
              <a:t>Understanding of Officer role and responsibilities</a:t>
            </a:r>
            <a:endParaRPr/>
          </a:p>
          <a:p>
            <a:pPr marL="457200" lvl="0" indent="-342900" algn="l" rtl="0">
              <a:lnSpc>
                <a:spcPct val="150000"/>
              </a:lnSpc>
              <a:spcBef>
                <a:spcPts val="0"/>
              </a:spcBef>
              <a:spcAft>
                <a:spcPts val="0"/>
              </a:spcAft>
              <a:buSzPts val="1800"/>
              <a:buAutoNum type="arabicPeriod"/>
            </a:pPr>
            <a:r>
              <a:rPr lang="en">
                <a:solidFill>
                  <a:srgbClr val="3C4043"/>
                </a:solidFill>
                <a:highlight>
                  <a:srgbClr val="FFFFFF"/>
                </a:highlight>
              </a:rPr>
              <a:t>An ability to locate particular knowledge on how to access and utilize pertinent campus resources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Government Association Bylaws</a:t>
            </a:r>
            <a:endParaRPr/>
          </a:p>
        </p:txBody>
      </p:sp>
      <p:sp>
        <p:nvSpPr>
          <p:cNvPr id="212" name="Google Shape;212;p32"/>
          <p:cNvSpPr txBox="1">
            <a:spLocks noGrp="1"/>
          </p:cNvSpPr>
          <p:nvPr>
            <p:ph type="body" idx="1"/>
          </p:nvPr>
        </p:nvSpPr>
        <p:spPr>
          <a:xfrm>
            <a:off x="311700" y="1501900"/>
            <a:ext cx="8520600" cy="2653200"/>
          </a:xfrm>
          <a:prstGeom prst="rect">
            <a:avLst/>
          </a:prstGeom>
        </p:spPr>
        <p:txBody>
          <a:bodyPr spcFirstLastPara="1" wrap="square" lIns="91425" tIns="91425" rIns="91425" bIns="91425" anchor="t" anchorCtr="0">
            <a:noAutofit/>
          </a:bodyPr>
          <a:lstStyle/>
          <a:p>
            <a:pPr marL="457200" lvl="0" indent="0" algn="l" rtl="0">
              <a:spcBef>
                <a:spcPts val="0"/>
              </a:spcBef>
              <a:spcAft>
                <a:spcPts val="1600"/>
              </a:spcAft>
              <a:buNone/>
            </a:pPr>
            <a:r>
              <a:rPr lang="en" sz="2000"/>
              <a:t>If an organization fails to attend this meeting with no written excuse to the SGA secretary within </a:t>
            </a:r>
            <a:r>
              <a:rPr lang="en" sz="2000" b="1">
                <a:solidFill>
                  <a:srgbClr val="674EA7"/>
                </a:solidFill>
                <a:highlight>
                  <a:srgbClr val="FFD966"/>
                </a:highlight>
              </a:rPr>
              <a:t>48 hours</a:t>
            </a:r>
            <a:r>
              <a:rPr lang="en" sz="2000">
                <a:solidFill>
                  <a:srgbClr val="674EA7"/>
                </a:solidFill>
                <a:highlight>
                  <a:srgbClr val="FFD966"/>
                </a:highlight>
              </a:rPr>
              <a:t>,</a:t>
            </a:r>
            <a:r>
              <a:rPr lang="en" sz="2000"/>
              <a:t> this organization </a:t>
            </a:r>
            <a:r>
              <a:rPr lang="en" sz="2000" b="1">
                <a:solidFill>
                  <a:srgbClr val="674EA7"/>
                </a:solidFill>
                <a:highlight>
                  <a:srgbClr val="FFD966"/>
                </a:highlight>
              </a:rPr>
              <a:t>will be suspended by the SGA until the commencement of the next Council of Organizations,</a:t>
            </a:r>
            <a:r>
              <a:rPr lang="en" sz="2000"/>
              <a:t> </a:t>
            </a:r>
            <a:r>
              <a:rPr lang="en" sz="2000" b="1">
                <a:solidFill>
                  <a:srgbClr val="674EA7"/>
                </a:solidFill>
                <a:highlight>
                  <a:srgbClr val="FFD966"/>
                </a:highlight>
              </a:rPr>
              <a:t>meaning that all SSI accounts will be frozen, and the organization will be demoted one level within the room reservation rating tier.</a:t>
            </a:r>
            <a:endParaRPr sz="2000" b="1">
              <a:solidFill>
                <a:srgbClr val="674EA7"/>
              </a:solidFill>
              <a:highlight>
                <a:srgbClr val="FFD966"/>
              </a:highlight>
            </a:endParaRPr>
          </a:p>
        </p:txBody>
      </p:sp>
      <p:sp>
        <p:nvSpPr>
          <p:cNvPr id="213" name="Google Shape;213;p32"/>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Council of Organizations </a:t>
            </a:r>
            <a:endParaRPr>
              <a:solidFill>
                <a:srgbClr val="F1C232"/>
              </a:solidFill>
              <a:latin typeface="Roboto"/>
              <a:ea typeface="Roboto"/>
              <a:cs typeface="Roboto"/>
              <a:sym typeface="Roboto"/>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Government Association Bylaws</a:t>
            </a:r>
            <a:endParaRPr/>
          </a:p>
        </p:txBody>
      </p:sp>
      <p:sp>
        <p:nvSpPr>
          <p:cNvPr id="219" name="Google Shape;219;p33"/>
          <p:cNvSpPr txBox="1">
            <a:spLocks noGrp="1"/>
          </p:cNvSpPr>
          <p:nvPr>
            <p:ph type="body" idx="1"/>
          </p:nvPr>
        </p:nvSpPr>
        <p:spPr>
          <a:xfrm>
            <a:off x="311700" y="1291700"/>
            <a:ext cx="8520600" cy="3277200"/>
          </a:xfrm>
          <a:prstGeom prst="rect">
            <a:avLst/>
          </a:prstGeom>
        </p:spPr>
        <p:txBody>
          <a:bodyPr spcFirstLastPara="1" wrap="square" lIns="91425" tIns="91425" rIns="91425" bIns="91425" anchor="t" anchorCtr="0">
            <a:noAutofit/>
          </a:bodyPr>
          <a:lstStyle/>
          <a:p>
            <a:pPr marL="457200" lvl="0" indent="0" algn="l" rtl="0">
              <a:spcBef>
                <a:spcPts val="1000"/>
              </a:spcBef>
              <a:spcAft>
                <a:spcPts val="0"/>
              </a:spcAft>
              <a:buNone/>
            </a:pPr>
            <a:r>
              <a:rPr lang="en" sz="1600"/>
              <a:t>If a student organization feels as though they were unfairly suspended, they will have the ability to appeal their suspension to the full senate. </a:t>
            </a:r>
            <a:endParaRPr sz="1600"/>
          </a:p>
          <a:p>
            <a:pPr marL="914400" lvl="1" indent="-330200" algn="l" rtl="0">
              <a:spcBef>
                <a:spcPts val="1600"/>
              </a:spcBef>
              <a:spcAft>
                <a:spcPts val="0"/>
              </a:spcAft>
              <a:buSzPts val="1600"/>
              <a:buChar char="○"/>
            </a:pPr>
            <a:r>
              <a:rPr lang="en" sz="1600"/>
              <a:t>A student organization must express their intent to appeal via an email sent to the secretary </a:t>
            </a:r>
            <a:r>
              <a:rPr lang="en" sz="1600" b="1">
                <a:solidFill>
                  <a:srgbClr val="674EA7"/>
                </a:solidFill>
                <a:highlight>
                  <a:srgbClr val="FFD966"/>
                </a:highlight>
              </a:rPr>
              <a:t>no later than one (1) week after the date of the missed meeting.</a:t>
            </a:r>
            <a:endParaRPr sz="1600" b="1">
              <a:solidFill>
                <a:srgbClr val="674EA7"/>
              </a:solidFill>
              <a:highlight>
                <a:srgbClr val="FFD966"/>
              </a:highlight>
            </a:endParaRPr>
          </a:p>
          <a:p>
            <a:pPr marL="914400" lvl="1" indent="-317500" algn="l" rtl="0">
              <a:spcBef>
                <a:spcPts val="1600"/>
              </a:spcBef>
              <a:spcAft>
                <a:spcPts val="1600"/>
              </a:spcAft>
              <a:buSzPts val="1400"/>
              <a:buChar char="○"/>
            </a:pPr>
            <a:r>
              <a:rPr lang="en" sz="1600"/>
              <a:t>Upon presentation to the senate, the senators will vote on whether or not the decision of suspension will be affirmed or reversed.</a:t>
            </a:r>
            <a:br>
              <a:rPr lang="en"/>
            </a:br>
            <a:endParaRPr/>
          </a:p>
        </p:txBody>
      </p:sp>
      <p:sp>
        <p:nvSpPr>
          <p:cNvPr id="220" name="Google Shape;220;p33"/>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Council of Organizations </a:t>
            </a:r>
            <a:endParaRPr>
              <a:solidFill>
                <a:srgbClr val="F1C232"/>
              </a:solidFill>
              <a:latin typeface="Roboto"/>
              <a:ea typeface="Roboto"/>
              <a:cs typeface="Roboto"/>
              <a:sym typeface="Roboto"/>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Government Association Bylaws</a:t>
            </a:r>
            <a:endParaRPr/>
          </a:p>
        </p:txBody>
      </p:sp>
      <p:sp>
        <p:nvSpPr>
          <p:cNvPr id="226" name="Google Shape;226;p34"/>
          <p:cNvSpPr txBox="1">
            <a:spLocks noGrp="1"/>
          </p:cNvSpPr>
          <p:nvPr>
            <p:ph type="body" idx="1"/>
          </p:nvPr>
        </p:nvSpPr>
        <p:spPr>
          <a:xfrm>
            <a:off x="311700" y="1180425"/>
            <a:ext cx="8520600" cy="3277200"/>
          </a:xfrm>
          <a:prstGeom prst="rect">
            <a:avLst/>
          </a:prstGeom>
        </p:spPr>
        <p:txBody>
          <a:bodyPr spcFirstLastPara="1" wrap="square" lIns="91425" tIns="91425" rIns="91425" bIns="91425" anchor="t" anchorCtr="0">
            <a:noAutofit/>
          </a:bodyPr>
          <a:lstStyle/>
          <a:p>
            <a:pPr marL="457200" lvl="0" indent="0" algn="l" rtl="0">
              <a:spcBef>
                <a:spcPts val="1000"/>
              </a:spcBef>
              <a:spcAft>
                <a:spcPts val="0"/>
              </a:spcAft>
              <a:buNone/>
            </a:pPr>
            <a:r>
              <a:rPr lang="en" sz="1600"/>
              <a:t>The room reservation rating tiering system for missing Council of Organizations meetings will follow as such: </a:t>
            </a:r>
            <a:endParaRPr sz="1600"/>
          </a:p>
          <a:p>
            <a:pPr marL="914400" lvl="1" indent="-330200" algn="l" rtl="0">
              <a:spcBef>
                <a:spcPts val="1600"/>
              </a:spcBef>
              <a:spcAft>
                <a:spcPts val="0"/>
              </a:spcAft>
              <a:buSzPts val="1600"/>
              <a:buChar char="○"/>
            </a:pPr>
            <a:r>
              <a:rPr lang="en" sz="1600"/>
              <a:t>Good Standing: All organization will begin with “good standing”</a:t>
            </a:r>
            <a:endParaRPr sz="1600"/>
          </a:p>
          <a:p>
            <a:pPr marL="914400" lvl="1" indent="-330200" algn="l" rtl="0">
              <a:spcBef>
                <a:spcPts val="0"/>
              </a:spcBef>
              <a:spcAft>
                <a:spcPts val="0"/>
              </a:spcAft>
              <a:buSzPts val="1600"/>
              <a:buChar char="○"/>
            </a:pPr>
            <a:r>
              <a:rPr lang="en" sz="1600"/>
              <a:t>1st Absence “Warning”: No action against the organization will be taken with regards to room reservations.</a:t>
            </a:r>
            <a:endParaRPr sz="1600"/>
          </a:p>
          <a:p>
            <a:pPr marL="914400" lvl="1" indent="-330200" algn="l" rtl="0">
              <a:spcBef>
                <a:spcPts val="0"/>
              </a:spcBef>
              <a:spcAft>
                <a:spcPts val="0"/>
              </a:spcAft>
              <a:buSzPts val="1600"/>
              <a:buChar char="○"/>
            </a:pPr>
            <a:r>
              <a:rPr lang="en" sz="1600"/>
              <a:t>2nd Absence “Probation”: The organization will not be permitted to submit any new space request through 25 live.</a:t>
            </a:r>
            <a:endParaRPr sz="1600"/>
          </a:p>
          <a:p>
            <a:pPr marL="914400" lvl="1" indent="-317500" algn="l" rtl="0">
              <a:spcBef>
                <a:spcPts val="0"/>
              </a:spcBef>
              <a:spcAft>
                <a:spcPts val="0"/>
              </a:spcAft>
              <a:buSzPts val="1400"/>
              <a:buChar char="○"/>
            </a:pPr>
            <a:r>
              <a:rPr lang="en" sz="1600"/>
              <a:t>3rd Absence “Bad Standing”: Cancellation of all the organizations reservations.</a:t>
            </a:r>
            <a:br>
              <a:rPr lang="en" sz="1600"/>
            </a:br>
            <a:br>
              <a:rPr lang="en" sz="1600"/>
            </a:br>
            <a:br>
              <a:rPr lang="en"/>
            </a:br>
            <a:endParaRPr/>
          </a:p>
        </p:txBody>
      </p:sp>
      <p:sp>
        <p:nvSpPr>
          <p:cNvPr id="227" name="Google Shape;227;p34"/>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Council of Organizations </a:t>
            </a:r>
            <a:endParaRPr>
              <a:solidFill>
                <a:srgbClr val="F1C232"/>
              </a:solidFill>
              <a:latin typeface="Roboto"/>
              <a:ea typeface="Roboto"/>
              <a:cs typeface="Roboto"/>
              <a:sym typeface="Roboto"/>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5"/>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Financial Policies and Procedures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3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SGA Financial Policies and Procedures </a:t>
            </a:r>
            <a:endParaRPr/>
          </a:p>
        </p:txBody>
      </p:sp>
      <p:sp>
        <p:nvSpPr>
          <p:cNvPr id="238" name="Google Shape;238;p36"/>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1000"/>
              </a:spcBef>
              <a:spcAft>
                <a:spcPts val="0"/>
              </a:spcAft>
              <a:buSzPts val="1800"/>
              <a:buChar char="●"/>
            </a:pPr>
            <a:r>
              <a:rPr lang="en"/>
              <a:t>For a club/organization to request funds, it must first have and maintain approved Bylaws of SGA prior to the request for funds.</a:t>
            </a:r>
            <a:endParaRPr/>
          </a:p>
          <a:p>
            <a:pPr marL="457200" lvl="0" indent="-342900" algn="l" rtl="0">
              <a:spcBef>
                <a:spcPts val="1600"/>
              </a:spcBef>
              <a:spcAft>
                <a:spcPts val="1600"/>
              </a:spcAft>
              <a:buSzPts val="1800"/>
              <a:buChar char="●"/>
            </a:pPr>
            <a:r>
              <a:rPr lang="en"/>
              <a:t>Clubs/organizations that practice exclusion cannot be budgeted by SGA. Exclusion shall be defined as voting by the current membership to extend invitations for future membership.</a:t>
            </a:r>
            <a:br>
              <a:rPr lang="en"/>
            </a:br>
            <a:br>
              <a:rPr lang="en"/>
            </a:br>
            <a:endParaRPr/>
          </a:p>
        </p:txBody>
      </p:sp>
      <p:sp>
        <p:nvSpPr>
          <p:cNvPr id="239" name="Google Shape;239;p36"/>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Section A: Eligibility for Membership and Funding</a:t>
            </a:r>
            <a:endParaRPr>
              <a:solidFill>
                <a:srgbClr val="F1C232"/>
              </a:solidFill>
              <a:latin typeface="Roboto"/>
              <a:ea typeface="Roboto"/>
              <a:cs typeface="Roboto"/>
              <a:sym typeface="Roboto"/>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SGA Financial Policies and Procedures </a:t>
            </a:r>
            <a:endParaRPr/>
          </a:p>
        </p:txBody>
      </p:sp>
      <p:sp>
        <p:nvSpPr>
          <p:cNvPr id="245" name="Google Shape;245;p37"/>
          <p:cNvSpPr txBox="1">
            <a:spLocks noGrp="1"/>
          </p:cNvSpPr>
          <p:nvPr>
            <p:ph type="body" idx="1"/>
          </p:nvPr>
        </p:nvSpPr>
        <p:spPr>
          <a:xfrm>
            <a:off x="311700" y="1168050"/>
            <a:ext cx="8520600" cy="3339000"/>
          </a:xfrm>
          <a:prstGeom prst="rect">
            <a:avLst/>
          </a:prstGeom>
        </p:spPr>
        <p:txBody>
          <a:bodyPr spcFirstLastPara="1" wrap="square" lIns="91425" tIns="91425" rIns="91425" bIns="91425" anchor="t" anchorCtr="0">
            <a:noAutofit/>
          </a:bodyPr>
          <a:lstStyle/>
          <a:p>
            <a:pPr marL="457200" lvl="0" indent="-330200" algn="l" rtl="0">
              <a:spcBef>
                <a:spcPts val="1000"/>
              </a:spcBef>
              <a:spcAft>
                <a:spcPts val="0"/>
              </a:spcAft>
              <a:buSzPts val="1600"/>
              <a:buChar char="●"/>
            </a:pPr>
            <a:r>
              <a:rPr lang="en" sz="1600"/>
              <a:t>Clubs/organizations defined by the Office of Student Leadership and Involvement as </a:t>
            </a:r>
            <a:r>
              <a:rPr lang="en" sz="1600" b="1">
                <a:solidFill>
                  <a:srgbClr val="674EA7"/>
                </a:solidFill>
              </a:rPr>
              <a:t>“Greek Letter Organizations,” or “Honor Societies” </a:t>
            </a:r>
            <a:r>
              <a:rPr lang="en" sz="1600"/>
              <a:t>shall not receive budgeted funds from SGA, with the exception of Greek Governing Councils. In addition, “</a:t>
            </a:r>
            <a:r>
              <a:rPr lang="en" sz="1600" b="1">
                <a:solidFill>
                  <a:srgbClr val="674EA7"/>
                </a:solidFill>
              </a:rPr>
              <a:t>Service Organizations” </a:t>
            </a:r>
            <a:r>
              <a:rPr lang="en" sz="1600"/>
              <a:t>which practice exclusion shall not be budgeted.</a:t>
            </a:r>
            <a:endParaRPr sz="1600"/>
          </a:p>
          <a:p>
            <a:pPr marL="457200" lvl="0" indent="-342900" algn="l" rtl="0">
              <a:spcBef>
                <a:spcPts val="1600"/>
              </a:spcBef>
              <a:spcAft>
                <a:spcPts val="1600"/>
              </a:spcAft>
              <a:buSzPts val="1800"/>
              <a:buChar char="●"/>
            </a:pPr>
            <a:r>
              <a:rPr lang="en" sz="1600"/>
              <a:t>To be eligible for funding, SGA funded organization treasures must attend the annual mandatory </a:t>
            </a:r>
            <a:r>
              <a:rPr lang="en" sz="1600" b="1">
                <a:solidFill>
                  <a:srgbClr val="674EA7"/>
                </a:solidFill>
              </a:rPr>
              <a:t>SSI treasurer training and SGA budgeting seminars</a:t>
            </a:r>
            <a:r>
              <a:rPr lang="en" sz="1600"/>
              <a:t>. Failure to attend these seminars, unless excused by written consent of the SGA treasurer or executive director of SSI, will result in an organization becoming ineligible to receive funds for the next fiscal year</a:t>
            </a:r>
            <a:br>
              <a:rPr lang="en"/>
            </a:br>
            <a:br>
              <a:rPr lang="en"/>
            </a:br>
            <a:br>
              <a:rPr lang="en"/>
            </a:br>
            <a:endParaRPr/>
          </a:p>
        </p:txBody>
      </p:sp>
      <p:sp>
        <p:nvSpPr>
          <p:cNvPr id="246" name="Google Shape;246;p37"/>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Section A: Eligibility for Membership and Funding</a:t>
            </a:r>
            <a:endParaRPr>
              <a:solidFill>
                <a:srgbClr val="F1C232"/>
              </a:solidFill>
              <a:latin typeface="Roboto"/>
              <a:ea typeface="Roboto"/>
              <a:cs typeface="Roboto"/>
              <a:sym typeface="Roboto"/>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3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SGA Financial Policies and Procedures </a:t>
            </a:r>
            <a:endParaRPr/>
          </a:p>
        </p:txBody>
      </p:sp>
      <p:sp>
        <p:nvSpPr>
          <p:cNvPr id="252" name="Google Shape;252;p38"/>
          <p:cNvSpPr txBox="1">
            <a:spLocks noGrp="1"/>
          </p:cNvSpPr>
          <p:nvPr>
            <p:ph type="body" idx="1"/>
          </p:nvPr>
        </p:nvSpPr>
        <p:spPr>
          <a:xfrm>
            <a:off x="311700" y="1155700"/>
            <a:ext cx="8520600" cy="3339000"/>
          </a:xfrm>
          <a:prstGeom prst="rect">
            <a:avLst/>
          </a:prstGeom>
        </p:spPr>
        <p:txBody>
          <a:bodyPr spcFirstLastPara="1" wrap="square" lIns="91425" tIns="91425" rIns="91425" bIns="91425" anchor="t" anchorCtr="0">
            <a:noAutofit/>
          </a:bodyPr>
          <a:lstStyle/>
          <a:p>
            <a:pPr marL="457200" lvl="0" indent="-330200" algn="l" rtl="0">
              <a:spcBef>
                <a:spcPts val="1000"/>
              </a:spcBef>
              <a:spcAft>
                <a:spcPts val="0"/>
              </a:spcAft>
              <a:buSzPts val="1600"/>
              <a:buChar char="●"/>
            </a:pPr>
            <a:r>
              <a:rPr lang="en" sz="1600"/>
              <a:t>In the fall semester, funded club/organization treasurers and advisors will be notified by the Finance Committee about the budgeting process. </a:t>
            </a:r>
            <a:endParaRPr sz="1600"/>
          </a:p>
          <a:p>
            <a:pPr marL="457200" lvl="0" indent="-330200" algn="l" rtl="0">
              <a:spcBef>
                <a:spcPts val="1600"/>
              </a:spcBef>
              <a:spcAft>
                <a:spcPts val="0"/>
              </a:spcAft>
              <a:buSzPts val="1600"/>
              <a:buChar char="●"/>
            </a:pPr>
            <a:r>
              <a:rPr lang="en" sz="1600"/>
              <a:t>Organizations approved within the previous spring or current fall semester when the budgeting process begins shall be eligible to apply for up to $300.00 in funding for their first probationary year.</a:t>
            </a:r>
            <a:endParaRPr sz="1600"/>
          </a:p>
          <a:p>
            <a:pPr marL="457200" lvl="0" indent="-317500" algn="l" rtl="0">
              <a:spcBef>
                <a:spcPts val="1600"/>
              </a:spcBef>
              <a:spcAft>
                <a:spcPts val="1600"/>
              </a:spcAft>
              <a:buSzPts val="1400"/>
              <a:buChar char="●"/>
            </a:pPr>
            <a:r>
              <a:rPr lang="en" sz="1600"/>
              <a:t>To receive consideration for funding, organizations must properly complete and submit the budget to the SSI executive director and SGA treasurer. The deadline date for submitting a budget request will be determined by the SGA treasurer.</a:t>
            </a:r>
            <a:br>
              <a:rPr lang="en" sz="1600"/>
            </a:br>
            <a:br>
              <a:rPr lang="en" sz="1400"/>
            </a:br>
            <a:br>
              <a:rPr lang="en" sz="1400"/>
            </a:br>
            <a:endParaRPr sz="1400"/>
          </a:p>
        </p:txBody>
      </p:sp>
      <p:sp>
        <p:nvSpPr>
          <p:cNvPr id="253" name="Google Shape;253;p38"/>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Section B: Budgeting Process</a:t>
            </a:r>
            <a:endParaRPr>
              <a:solidFill>
                <a:srgbClr val="F1C232"/>
              </a:solidFill>
              <a:latin typeface="Roboto"/>
              <a:ea typeface="Roboto"/>
              <a:cs typeface="Roboto"/>
              <a:sym typeface="Roboto"/>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9"/>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Ram's Eye View:</a:t>
            </a:r>
            <a:endParaRPr/>
          </a:p>
          <a:p>
            <a:pPr marL="0" lvl="0" indent="0" algn="l" rtl="0">
              <a:spcBef>
                <a:spcPts val="0"/>
              </a:spcBef>
              <a:spcAft>
                <a:spcPts val="0"/>
              </a:spcAft>
              <a:buNone/>
            </a:pPr>
            <a:r>
              <a:rPr lang="en"/>
              <a:t>University Policy and Procedure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40"/>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University Policies: Ram’s Eye View </a:t>
            </a:r>
            <a:endParaRPr/>
          </a:p>
        </p:txBody>
      </p:sp>
      <p:sp>
        <p:nvSpPr>
          <p:cNvPr id="264" name="Google Shape;264;p40"/>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The Ram’s Eye View Student Handbook is a web document on the University's Website that contains university policies. It can be accessed </a:t>
            </a:r>
            <a:r>
              <a:rPr lang="en" u="sng">
                <a:solidFill>
                  <a:schemeClr val="hlink"/>
                </a:solidFill>
                <a:hlinkClick r:id="rId3"/>
              </a:rPr>
              <a:t>here</a:t>
            </a:r>
            <a:r>
              <a:rPr lang="en"/>
              <a:t> for future reference and review. </a:t>
            </a:r>
            <a:endParaRPr/>
          </a:p>
        </p:txBody>
      </p:sp>
      <p:pic>
        <p:nvPicPr>
          <p:cNvPr id="265" name="Google Shape;265;p40"/>
          <p:cNvPicPr preferRelativeResize="0"/>
          <p:nvPr/>
        </p:nvPicPr>
        <p:blipFill>
          <a:blip r:embed="rId4">
            <a:alphaModFix/>
          </a:blip>
          <a:stretch>
            <a:fillRect/>
          </a:stretch>
        </p:blipFill>
        <p:spPr>
          <a:xfrm>
            <a:off x="987575" y="2443525"/>
            <a:ext cx="4723777" cy="2125350"/>
          </a:xfrm>
          <a:prstGeom prst="rect">
            <a:avLst/>
          </a:prstGeom>
          <a:noFill/>
          <a:ln w="9525" cap="flat" cmpd="sng">
            <a:solidFill>
              <a:schemeClr val="dk2"/>
            </a:solidFill>
            <a:prstDash val="solid"/>
            <a:round/>
            <a:headEnd type="none" w="sm" len="sm"/>
            <a:tailEnd type="none" w="sm" len="sm"/>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Question &amp; Answer </a:t>
            </a:r>
            <a:endParaRPr/>
          </a:p>
        </p:txBody>
      </p:sp>
      <p:sp>
        <p:nvSpPr>
          <p:cNvPr id="271" name="Google Shape;271;p41"/>
          <p:cNvSpPr txBox="1">
            <a:spLocks noGrp="1"/>
          </p:cNvSpPr>
          <p:nvPr>
            <p:ph type="body" idx="1"/>
          </p:nvPr>
        </p:nvSpPr>
        <p:spPr>
          <a:xfrm>
            <a:off x="311700" y="1080225"/>
            <a:ext cx="8520600" cy="3622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t>Student Government Association:</a:t>
            </a:r>
            <a:endParaRPr/>
          </a:p>
          <a:p>
            <a:pPr marL="0" lvl="0" indent="457200" algn="l" rtl="0">
              <a:lnSpc>
                <a:spcPct val="100000"/>
              </a:lnSpc>
              <a:spcBef>
                <a:spcPts val="1600"/>
              </a:spcBef>
              <a:spcAft>
                <a:spcPts val="0"/>
              </a:spcAft>
              <a:buNone/>
            </a:pPr>
            <a:r>
              <a:rPr lang="en"/>
              <a:t>Office: 213 Sykes Student Union </a:t>
            </a:r>
            <a:endParaRPr/>
          </a:p>
          <a:p>
            <a:pPr marL="0" lvl="0" indent="457200" algn="l" rtl="0">
              <a:lnSpc>
                <a:spcPct val="100000"/>
              </a:lnSpc>
              <a:spcBef>
                <a:spcPts val="1600"/>
              </a:spcBef>
              <a:spcAft>
                <a:spcPts val="0"/>
              </a:spcAft>
              <a:buNone/>
            </a:pPr>
            <a:r>
              <a:rPr lang="en"/>
              <a:t>Email: SGA@wcupa.edu</a:t>
            </a:r>
            <a:endParaRPr/>
          </a:p>
          <a:p>
            <a:pPr marL="0" lvl="0" indent="0" algn="l" rtl="0">
              <a:lnSpc>
                <a:spcPct val="100000"/>
              </a:lnSpc>
              <a:spcBef>
                <a:spcPts val="1600"/>
              </a:spcBef>
              <a:spcAft>
                <a:spcPts val="0"/>
              </a:spcAft>
              <a:buNone/>
            </a:pPr>
            <a:r>
              <a:rPr lang="en"/>
              <a:t>Office of Student Leadership and Involvement </a:t>
            </a:r>
            <a:endParaRPr/>
          </a:p>
          <a:p>
            <a:pPr marL="0" lvl="0" indent="457200" algn="l" rtl="0">
              <a:lnSpc>
                <a:spcPct val="100000"/>
              </a:lnSpc>
              <a:spcBef>
                <a:spcPts val="1600"/>
              </a:spcBef>
              <a:spcAft>
                <a:spcPts val="0"/>
              </a:spcAft>
              <a:buNone/>
            </a:pPr>
            <a:r>
              <a:rPr lang="en"/>
              <a:t>Office: 238 Sykes Student Union </a:t>
            </a:r>
            <a:endParaRPr/>
          </a:p>
          <a:p>
            <a:pPr marL="0" lvl="0" indent="0" algn="l" rtl="0">
              <a:lnSpc>
                <a:spcPct val="100000"/>
              </a:lnSpc>
              <a:spcBef>
                <a:spcPts val="1600"/>
              </a:spcBef>
              <a:spcAft>
                <a:spcPts val="0"/>
              </a:spcAft>
              <a:buNone/>
            </a:pPr>
            <a:r>
              <a:rPr lang="en"/>
              <a:t>Leadership Empowerment and Development (LEAD)</a:t>
            </a:r>
            <a:endParaRPr/>
          </a:p>
          <a:p>
            <a:pPr marL="0" lvl="0" indent="0" algn="l" rtl="0">
              <a:lnSpc>
                <a:spcPct val="100000"/>
              </a:lnSpc>
              <a:spcBef>
                <a:spcPts val="1600"/>
              </a:spcBef>
              <a:spcAft>
                <a:spcPts val="1600"/>
              </a:spcAft>
              <a:buNone/>
            </a:pPr>
            <a:r>
              <a:rPr lang="en"/>
              <a:t>	Office: 217 Sykes Student Union </a:t>
            </a:r>
            <a:endParaRPr/>
          </a:p>
        </p:txBody>
      </p:sp>
      <p:pic>
        <p:nvPicPr>
          <p:cNvPr id="272" name="Google Shape;272;p41"/>
          <p:cNvPicPr preferRelativeResize="0"/>
          <p:nvPr/>
        </p:nvPicPr>
        <p:blipFill>
          <a:blip r:embed="rId3">
            <a:alphaModFix/>
          </a:blip>
          <a:stretch>
            <a:fillRect/>
          </a:stretch>
        </p:blipFill>
        <p:spPr>
          <a:xfrm>
            <a:off x="4856375" y="247300"/>
            <a:ext cx="3895850" cy="259722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Role of the President </a:t>
            </a:r>
            <a:endParaRPr/>
          </a:p>
        </p:txBody>
      </p:sp>
      <p:sp>
        <p:nvSpPr>
          <p:cNvPr id="98" name="Google Shape;98;p15"/>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1000"/>
              </a:spcBef>
              <a:spcAft>
                <a:spcPts val="0"/>
              </a:spcAft>
              <a:buSzPts val="1800"/>
              <a:buChar char="●"/>
            </a:pPr>
            <a:r>
              <a:rPr lang="en"/>
              <a:t>The duties of the president shall be:</a:t>
            </a:r>
            <a:endParaRPr/>
          </a:p>
          <a:p>
            <a:pPr marL="914400" lvl="1" indent="-342900" algn="l" rtl="0">
              <a:lnSpc>
                <a:spcPct val="150000"/>
              </a:lnSpc>
              <a:spcBef>
                <a:spcPts val="0"/>
              </a:spcBef>
              <a:spcAft>
                <a:spcPts val="0"/>
              </a:spcAft>
              <a:buSzPts val="1800"/>
              <a:buChar char="○"/>
            </a:pPr>
            <a:r>
              <a:rPr lang="en" sz="1800"/>
              <a:t>To chair all meetings.</a:t>
            </a:r>
            <a:endParaRPr sz="1800"/>
          </a:p>
          <a:p>
            <a:pPr marL="914400" lvl="1" indent="-342900" algn="l" rtl="0">
              <a:lnSpc>
                <a:spcPct val="150000"/>
              </a:lnSpc>
              <a:spcBef>
                <a:spcPts val="0"/>
              </a:spcBef>
              <a:spcAft>
                <a:spcPts val="0"/>
              </a:spcAft>
              <a:buSzPts val="1800"/>
              <a:buChar char="○"/>
            </a:pPr>
            <a:r>
              <a:rPr lang="en" sz="1800"/>
              <a:t>To be a non-voting member; will vote only in the case of a tie.</a:t>
            </a:r>
            <a:endParaRPr sz="1800"/>
          </a:p>
          <a:p>
            <a:pPr marL="457200" lvl="0" indent="-342900" algn="l" rtl="0">
              <a:lnSpc>
                <a:spcPct val="150000"/>
              </a:lnSpc>
              <a:spcBef>
                <a:spcPts val="0"/>
              </a:spcBef>
              <a:spcAft>
                <a:spcPts val="0"/>
              </a:spcAft>
              <a:buSzPts val="1800"/>
              <a:buChar char="●"/>
            </a:pPr>
            <a:r>
              <a:rPr lang="en"/>
              <a:t>Common duties of the president include:</a:t>
            </a:r>
            <a:endParaRPr/>
          </a:p>
          <a:p>
            <a:pPr marL="914400" lvl="1" indent="-342900" algn="l" rtl="0">
              <a:lnSpc>
                <a:spcPct val="150000"/>
              </a:lnSpc>
              <a:spcBef>
                <a:spcPts val="0"/>
              </a:spcBef>
              <a:spcAft>
                <a:spcPts val="0"/>
              </a:spcAft>
              <a:buSzPts val="1800"/>
              <a:buChar char="○"/>
            </a:pPr>
            <a:r>
              <a:rPr lang="en" sz="1800"/>
              <a:t>Acting as a representative and spokesperson of the organization </a:t>
            </a:r>
            <a:endParaRPr sz="1800"/>
          </a:p>
          <a:p>
            <a:pPr marL="914400" lvl="1" indent="-342900" algn="l" rtl="0">
              <a:lnSpc>
                <a:spcPct val="150000"/>
              </a:lnSpc>
              <a:spcBef>
                <a:spcPts val="0"/>
              </a:spcBef>
              <a:spcAft>
                <a:spcPts val="0"/>
              </a:spcAft>
              <a:buSzPts val="1800"/>
              <a:buChar char="○"/>
            </a:pPr>
            <a:r>
              <a:rPr lang="en" sz="1800"/>
              <a:t>Meeting regularly with the organization advisor </a:t>
            </a:r>
            <a:endParaRPr sz="1800"/>
          </a:p>
          <a:p>
            <a:pPr marL="914400" lvl="1" indent="-342900" algn="l" rtl="0">
              <a:lnSpc>
                <a:spcPct val="150000"/>
              </a:lnSpc>
              <a:spcBef>
                <a:spcPts val="0"/>
              </a:spcBef>
              <a:spcAft>
                <a:spcPts val="0"/>
              </a:spcAft>
              <a:buSzPts val="1800"/>
              <a:buChar char="○"/>
            </a:pPr>
            <a:r>
              <a:rPr lang="en" sz="1800"/>
              <a:t>Understanding SGA and University Policies </a:t>
            </a:r>
            <a:br>
              <a:rPr lang="en" sz="1800"/>
            </a:br>
            <a:endParaRPr sz="1800"/>
          </a:p>
        </p:txBody>
      </p:sp>
      <p:sp>
        <p:nvSpPr>
          <p:cNvPr id="99" name="Google Shape;99;p15"/>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SGA Blank Bylaws </a:t>
            </a:r>
            <a:endParaRPr>
              <a:solidFill>
                <a:srgbClr val="F1C232"/>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Leader of the Executive Board</a:t>
            </a:r>
            <a:endParaRPr/>
          </a:p>
        </p:txBody>
      </p:sp>
      <p:sp>
        <p:nvSpPr>
          <p:cNvPr id="105" name="Google Shape;105;p16"/>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romanUcPeriod"/>
            </a:pPr>
            <a:r>
              <a:rPr lang="en"/>
              <a:t>Chair of the Executive Board</a:t>
            </a:r>
            <a:endParaRPr/>
          </a:p>
          <a:p>
            <a:pPr marL="914400" lvl="1" indent="-317500" algn="l" rtl="0">
              <a:spcBef>
                <a:spcPts val="0"/>
              </a:spcBef>
              <a:spcAft>
                <a:spcPts val="0"/>
              </a:spcAft>
              <a:buSzPts val="1400"/>
              <a:buAutoNum type="alphaUcPeriod"/>
            </a:pPr>
            <a:r>
              <a:rPr lang="en"/>
              <a:t>One of the main responsibilities of the president of an organization is to server as the chair and facilitator of the Executive Board. </a:t>
            </a:r>
            <a:endParaRPr/>
          </a:p>
          <a:p>
            <a:pPr marL="457200" lvl="0" indent="-342900" algn="l" rtl="0">
              <a:spcBef>
                <a:spcPts val="0"/>
              </a:spcBef>
              <a:spcAft>
                <a:spcPts val="0"/>
              </a:spcAft>
              <a:buSzPts val="1800"/>
              <a:buAutoNum type="romanUcPeriod"/>
            </a:pPr>
            <a:r>
              <a:rPr lang="en"/>
              <a:t>Conduct of Executive Board Meetings</a:t>
            </a:r>
            <a:endParaRPr/>
          </a:p>
          <a:p>
            <a:pPr marL="914400" lvl="1" indent="-317500" algn="l" rtl="0">
              <a:spcBef>
                <a:spcPts val="0"/>
              </a:spcBef>
              <a:spcAft>
                <a:spcPts val="0"/>
              </a:spcAft>
              <a:buSzPts val="1400"/>
              <a:buAutoNum type="alphaUcPeriod"/>
            </a:pPr>
            <a:r>
              <a:rPr lang="en"/>
              <a:t>It is advised that the Executive Board meets at least once a week to plan and coordinate the business of an organization. </a:t>
            </a:r>
            <a:endParaRPr/>
          </a:p>
          <a:p>
            <a:pPr marL="914400" lvl="1" indent="-317500" algn="l" rtl="0">
              <a:spcBef>
                <a:spcPts val="0"/>
              </a:spcBef>
              <a:spcAft>
                <a:spcPts val="0"/>
              </a:spcAft>
              <a:buSzPts val="1400"/>
              <a:buAutoNum type="alphaUcPeriod"/>
            </a:pPr>
            <a:r>
              <a:rPr lang="en"/>
              <a:t>Executive Board meetings should give all officers of the organization an opportunity to report on their business to the board. </a:t>
            </a:r>
            <a:endParaRPr/>
          </a:p>
          <a:p>
            <a:pPr marL="914400" lvl="1" indent="-317500" algn="l" rtl="0">
              <a:spcBef>
                <a:spcPts val="0"/>
              </a:spcBef>
              <a:spcAft>
                <a:spcPts val="0"/>
              </a:spcAft>
              <a:buSzPts val="1400"/>
              <a:buAutoNum type="alphaUcPeriod"/>
            </a:pPr>
            <a:r>
              <a:rPr lang="en"/>
              <a:t>The Executive Board should not take any action that contradicts with action taken by the organization's general membership or Bylaws.</a:t>
            </a:r>
            <a:endParaRPr/>
          </a:p>
          <a:p>
            <a:pPr marL="914400" lvl="0" indent="0" algn="l" rtl="0">
              <a:spcBef>
                <a:spcPts val="16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Robert’s Rules of Order 101</a:t>
            </a:r>
            <a:endParaRPr/>
          </a:p>
        </p:txBody>
      </p:sp>
      <p:sp>
        <p:nvSpPr>
          <p:cNvPr id="111" name="Google Shape;111;p17"/>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Per the SGA Blank Bylaws, organizations should be familiar with and conduct official business in accordance with Robert’s Rules of Order, Newly Revised. </a:t>
            </a:r>
            <a:endParaRPr/>
          </a:p>
          <a:p>
            <a:pPr marL="0" lvl="0" indent="0" algn="l" rtl="0">
              <a:spcBef>
                <a:spcPts val="1600"/>
              </a:spcBef>
              <a:spcAft>
                <a:spcPts val="0"/>
              </a:spcAft>
              <a:buNone/>
            </a:pPr>
            <a:r>
              <a:rPr lang="en"/>
              <a:t>It is important that the president of an organization become familiar with how motions work and are utilized to conduct the official business of an organization.  </a:t>
            </a:r>
            <a:endParaRPr/>
          </a:p>
          <a:p>
            <a:pPr marL="0" lvl="0" indent="0" algn="l" rtl="0">
              <a:spcBef>
                <a:spcPts val="1600"/>
              </a:spcBef>
              <a:spcAft>
                <a:spcPts val="0"/>
              </a:spcAft>
              <a:buNone/>
            </a:pPr>
            <a:r>
              <a:rPr lang="en"/>
              <a:t>Examples include:</a:t>
            </a:r>
            <a:endParaRPr/>
          </a:p>
          <a:p>
            <a:pPr marL="457200" lvl="0" indent="-342900" algn="l" rtl="0">
              <a:spcBef>
                <a:spcPts val="1600"/>
              </a:spcBef>
              <a:spcAft>
                <a:spcPts val="0"/>
              </a:spcAft>
              <a:buSzPts val="1800"/>
              <a:buChar char="●"/>
            </a:pPr>
            <a:r>
              <a:rPr lang="en"/>
              <a:t>Deliberating on actions as an organization </a:t>
            </a:r>
            <a:endParaRPr/>
          </a:p>
          <a:p>
            <a:pPr marL="457200" lvl="0" indent="-342900" algn="l" rtl="0">
              <a:spcBef>
                <a:spcPts val="0"/>
              </a:spcBef>
              <a:spcAft>
                <a:spcPts val="0"/>
              </a:spcAft>
              <a:buSzPts val="1800"/>
              <a:buChar char="●"/>
            </a:pPr>
            <a:r>
              <a:rPr lang="en"/>
              <a:t>Electing organization officers </a:t>
            </a:r>
            <a:endParaRPr/>
          </a:p>
          <a:p>
            <a:pPr marL="457200" lvl="0" indent="-342900" algn="l" rtl="0">
              <a:spcBef>
                <a:spcPts val="0"/>
              </a:spcBef>
              <a:spcAft>
                <a:spcPts val="0"/>
              </a:spcAft>
              <a:buSzPts val="1800"/>
              <a:buChar char="●"/>
            </a:pPr>
            <a:r>
              <a:rPr lang="en"/>
              <a:t>Amending Organization Bylaws </a:t>
            </a:r>
            <a:endParaRPr/>
          </a:p>
          <a:p>
            <a:pPr marL="0" lvl="0" indent="0" algn="l" rtl="0">
              <a:spcBef>
                <a:spcPts val="160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Robert’s Rules of Order 101</a:t>
            </a:r>
            <a:endParaRPr/>
          </a:p>
        </p:txBody>
      </p:sp>
      <p:sp>
        <p:nvSpPr>
          <p:cNvPr id="117" name="Google Shape;117;p18"/>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en" sz="1100" b="1"/>
              <a:t>Member A: “I move to approve the SGA sponsorship of the Fall Involvement Fair.”</a:t>
            </a:r>
            <a:endParaRPr sz="1100" b="1"/>
          </a:p>
          <a:p>
            <a:pPr marL="914400" lvl="1" indent="-298450" algn="l" rtl="0">
              <a:spcBef>
                <a:spcPts val="0"/>
              </a:spcBef>
              <a:spcAft>
                <a:spcPts val="0"/>
              </a:spcAft>
              <a:buSzPts val="1100"/>
              <a:buChar char="➢"/>
            </a:pPr>
            <a:r>
              <a:rPr lang="en" sz="1100"/>
              <a:t>Another member of the organization must then second the motion</a:t>
            </a:r>
            <a:endParaRPr sz="1100"/>
          </a:p>
          <a:p>
            <a:pPr marL="457200" lvl="0" indent="-298450" algn="l" rtl="0">
              <a:spcBef>
                <a:spcPts val="0"/>
              </a:spcBef>
              <a:spcAft>
                <a:spcPts val="0"/>
              </a:spcAft>
              <a:buSzPts val="1100"/>
              <a:buChar char="❖"/>
            </a:pPr>
            <a:r>
              <a:rPr lang="en" sz="1100" b="1"/>
              <a:t>President: “A motion has been made and seconded to approve the SGA sponsorship of the Fall Involvement Fair.”</a:t>
            </a:r>
            <a:endParaRPr sz="1100" b="1"/>
          </a:p>
          <a:p>
            <a:pPr marL="457200" lvl="0" indent="-298450" algn="l" rtl="0">
              <a:spcBef>
                <a:spcPts val="0"/>
              </a:spcBef>
              <a:spcAft>
                <a:spcPts val="0"/>
              </a:spcAft>
              <a:buSzPts val="1100"/>
              <a:buChar char="❖"/>
            </a:pPr>
            <a:r>
              <a:rPr lang="en" sz="1100" b="1"/>
              <a:t>President: “Is there any debate?”</a:t>
            </a:r>
            <a:endParaRPr sz="1100" b="1"/>
          </a:p>
          <a:p>
            <a:pPr marL="914400" lvl="1" indent="-298450" algn="l" rtl="0">
              <a:spcBef>
                <a:spcPts val="0"/>
              </a:spcBef>
              <a:spcAft>
                <a:spcPts val="0"/>
              </a:spcAft>
              <a:buSzPts val="1100"/>
              <a:buChar char="➢"/>
            </a:pPr>
            <a:r>
              <a:rPr lang="en" sz="1100"/>
              <a:t>Members of the organization can then express their opinions about whether or not this motion should be adopted</a:t>
            </a:r>
            <a:endParaRPr sz="1100"/>
          </a:p>
          <a:p>
            <a:pPr marL="457200" lvl="0" indent="-298450" algn="l" rtl="0">
              <a:spcBef>
                <a:spcPts val="0"/>
              </a:spcBef>
              <a:spcAft>
                <a:spcPts val="0"/>
              </a:spcAft>
              <a:buSzPts val="1100"/>
              <a:buChar char="❖"/>
            </a:pPr>
            <a:r>
              <a:rPr lang="en" sz="1100" b="1"/>
              <a:t>President: “All those in favor, say Aye”</a:t>
            </a:r>
            <a:endParaRPr sz="1100" b="1"/>
          </a:p>
          <a:p>
            <a:pPr marL="457200" lvl="0" indent="-298450" algn="l" rtl="0">
              <a:spcBef>
                <a:spcPts val="0"/>
              </a:spcBef>
              <a:spcAft>
                <a:spcPts val="0"/>
              </a:spcAft>
              <a:buSzPts val="1100"/>
              <a:buChar char="❖"/>
            </a:pPr>
            <a:r>
              <a:rPr lang="en" sz="1100" b="1"/>
              <a:t>President: “All those opposed, say no”</a:t>
            </a:r>
            <a:endParaRPr sz="1100" b="1"/>
          </a:p>
          <a:p>
            <a:pPr marL="457200" lvl="0" indent="-298450" algn="l" rtl="0">
              <a:spcBef>
                <a:spcPts val="0"/>
              </a:spcBef>
              <a:spcAft>
                <a:spcPts val="0"/>
              </a:spcAft>
              <a:buSzPts val="1100"/>
              <a:buChar char="❖"/>
            </a:pPr>
            <a:r>
              <a:rPr lang="en" sz="1100" b="1"/>
              <a:t>President: “Are there any abstentions?”</a:t>
            </a:r>
            <a:endParaRPr sz="1100" b="1"/>
          </a:p>
          <a:p>
            <a:pPr marL="457200" lvl="0" indent="-298450" algn="l" rtl="0">
              <a:spcBef>
                <a:spcPts val="0"/>
              </a:spcBef>
              <a:spcAft>
                <a:spcPts val="0"/>
              </a:spcAft>
              <a:buSzPts val="1100"/>
              <a:buChar char="❖"/>
            </a:pPr>
            <a:r>
              <a:rPr lang="en" sz="1100" b="1"/>
              <a:t>President: “The Ayes have it the motion carries, the SGA sponsorship of the Fall Involvement Fair has been approved.”</a:t>
            </a:r>
            <a:endParaRPr sz="1100" b="1"/>
          </a:p>
          <a:p>
            <a:pPr marL="457200" lvl="0" indent="-298450" algn="ctr" rtl="0">
              <a:spcBef>
                <a:spcPts val="0"/>
              </a:spcBef>
              <a:spcAft>
                <a:spcPts val="0"/>
              </a:spcAft>
              <a:buSzPts val="1100"/>
              <a:buChar char="❖"/>
            </a:pPr>
            <a:r>
              <a:rPr lang="en" sz="1100" b="1"/>
              <a:t>OR	</a:t>
            </a:r>
            <a:endParaRPr sz="1100" b="1"/>
          </a:p>
          <a:p>
            <a:pPr marL="457200" lvl="0" indent="-298450" algn="l" rtl="0">
              <a:spcBef>
                <a:spcPts val="0"/>
              </a:spcBef>
              <a:spcAft>
                <a:spcPts val="0"/>
              </a:spcAft>
              <a:buSzPts val="1100"/>
              <a:buChar char="❖"/>
            </a:pPr>
            <a:r>
              <a:rPr lang="en" sz="1100" b="1"/>
              <a:t>President: “The Noes have it the motion does not carry, the SGA will not approve the sponsorship of the Fall Involvement Fair </a:t>
            </a:r>
            <a:endParaRPr sz="1100" b="1"/>
          </a:p>
        </p:txBody>
      </p:sp>
      <p:sp>
        <p:nvSpPr>
          <p:cNvPr id="118" name="Google Shape;118;p18"/>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Making a Motion </a:t>
            </a:r>
            <a:endParaRPr>
              <a:solidFill>
                <a:srgbClr val="F1C232"/>
              </a:solidFill>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Robert’s Rules of Order 101</a:t>
            </a:r>
            <a:endParaRPr/>
          </a:p>
        </p:txBody>
      </p:sp>
      <p:sp>
        <p:nvSpPr>
          <p:cNvPr id="124" name="Google Shape;124;p19"/>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For more detailed information regarding Robert's Rules of Order we recommend checking out the following resources…</a:t>
            </a:r>
            <a:endParaRPr/>
          </a:p>
          <a:p>
            <a:pPr marL="457200" lvl="0" indent="-342900" algn="l" rtl="0">
              <a:spcBef>
                <a:spcPts val="1600"/>
              </a:spcBef>
              <a:spcAft>
                <a:spcPts val="0"/>
              </a:spcAft>
              <a:buSzPts val="1800"/>
              <a:buAutoNum type="arabicPeriod"/>
            </a:pPr>
            <a:r>
              <a:rPr lang="en"/>
              <a:t>Robert’s Rules of Order Newly Revised In Brief</a:t>
            </a:r>
            <a:endParaRPr/>
          </a:p>
          <a:p>
            <a:pPr marL="457200" lvl="0" indent="-342900" algn="l" rtl="0">
              <a:spcBef>
                <a:spcPts val="0"/>
              </a:spcBef>
              <a:spcAft>
                <a:spcPts val="0"/>
              </a:spcAft>
              <a:buSzPts val="1800"/>
              <a:buAutoNum type="arabicPeriod"/>
            </a:pPr>
            <a:r>
              <a:rPr lang="en"/>
              <a:t>Robert’s Rules of Order for Dummies</a:t>
            </a:r>
            <a:endParaRPr/>
          </a:p>
          <a:p>
            <a:pPr marL="0" lvl="0" indent="0" algn="l" rtl="0">
              <a:spcBef>
                <a:spcPts val="1600"/>
              </a:spcBef>
              <a:spcAft>
                <a:spcPts val="1600"/>
              </a:spcAft>
              <a:buNone/>
            </a:pPr>
            <a:endParaRPr/>
          </a:p>
        </p:txBody>
      </p:sp>
      <p:sp>
        <p:nvSpPr>
          <p:cNvPr id="125" name="Google Shape;125;p19"/>
          <p:cNvSpPr txBox="1"/>
          <p:nvPr/>
        </p:nvSpPr>
        <p:spPr>
          <a:xfrm>
            <a:off x="316650" y="871400"/>
            <a:ext cx="8510700" cy="4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1C232"/>
                </a:solidFill>
                <a:latin typeface="Roboto"/>
                <a:ea typeface="Roboto"/>
                <a:cs typeface="Roboto"/>
                <a:sym typeface="Roboto"/>
              </a:rPr>
              <a:t>Additional Resources  </a:t>
            </a:r>
            <a:endParaRPr>
              <a:solidFill>
                <a:srgbClr val="F1C232"/>
              </a:solidFill>
              <a:latin typeface="Roboto"/>
              <a:ea typeface="Roboto"/>
              <a:cs typeface="Roboto"/>
              <a:sym typeface="Roboto"/>
            </a:endParaRPr>
          </a:p>
        </p:txBody>
      </p:sp>
      <p:pic>
        <p:nvPicPr>
          <p:cNvPr id="126" name="Google Shape;126;p19"/>
          <p:cNvPicPr preferRelativeResize="0"/>
          <p:nvPr/>
        </p:nvPicPr>
        <p:blipFill>
          <a:blip r:embed="rId3">
            <a:alphaModFix/>
          </a:blip>
          <a:stretch>
            <a:fillRect/>
          </a:stretch>
        </p:blipFill>
        <p:spPr>
          <a:xfrm>
            <a:off x="1284950" y="2997700"/>
            <a:ext cx="1571175" cy="1571175"/>
          </a:xfrm>
          <a:prstGeom prst="rect">
            <a:avLst/>
          </a:prstGeom>
          <a:noFill/>
          <a:ln>
            <a:noFill/>
          </a:ln>
        </p:spPr>
      </p:pic>
      <p:pic>
        <p:nvPicPr>
          <p:cNvPr id="127" name="Google Shape;127;p19"/>
          <p:cNvPicPr preferRelativeResize="0"/>
          <p:nvPr/>
        </p:nvPicPr>
        <p:blipFill>
          <a:blip r:embed="rId4">
            <a:alphaModFix/>
          </a:blip>
          <a:stretch>
            <a:fillRect/>
          </a:stretch>
        </p:blipFill>
        <p:spPr>
          <a:xfrm>
            <a:off x="3103238" y="3109813"/>
            <a:ext cx="2937524" cy="1346949"/>
          </a:xfrm>
          <a:prstGeom prst="rect">
            <a:avLst/>
          </a:prstGeom>
          <a:no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0"/>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Important Documents Relating to Role</a:t>
            </a:r>
            <a:endParaRPr/>
          </a:p>
        </p:txBody>
      </p:sp>
      <p:sp>
        <p:nvSpPr>
          <p:cNvPr id="133" name="Google Shape;133;p20"/>
          <p:cNvSpPr txBox="1">
            <a:spLocks noGrp="1"/>
          </p:cNvSpPr>
          <p:nvPr>
            <p:ph type="body" idx="1"/>
          </p:nvPr>
        </p:nvSpPr>
        <p:spPr>
          <a:xfrm>
            <a:off x="311700" y="1069125"/>
            <a:ext cx="8520600" cy="3339000"/>
          </a:xfrm>
          <a:prstGeom prst="rect">
            <a:avLst/>
          </a:prstGeom>
        </p:spPr>
        <p:txBody>
          <a:bodyPr spcFirstLastPara="1" wrap="square" lIns="91425" tIns="91425" rIns="91425" bIns="91425" anchor="t" anchorCtr="0">
            <a:noAutofit/>
          </a:bodyPr>
          <a:lstStyle/>
          <a:p>
            <a:pPr marL="457200" lvl="0" indent="-317500" algn="l" rtl="0">
              <a:lnSpc>
                <a:spcPct val="150000"/>
              </a:lnSpc>
              <a:spcBef>
                <a:spcPts val="0"/>
              </a:spcBef>
              <a:spcAft>
                <a:spcPts val="0"/>
              </a:spcAft>
              <a:buClr>
                <a:srgbClr val="674EA7"/>
              </a:buClr>
              <a:buSzPts val="1400"/>
              <a:buAutoNum type="arabicPeriod"/>
            </a:pPr>
            <a:r>
              <a:rPr lang="en" sz="1400" b="1">
                <a:solidFill>
                  <a:srgbClr val="674EA7"/>
                </a:solidFill>
              </a:rPr>
              <a:t>Student Government Association Student Organization Policies and Procedures</a:t>
            </a:r>
            <a:endParaRPr sz="1400" b="1">
              <a:solidFill>
                <a:srgbClr val="674EA7"/>
              </a:solidFill>
            </a:endParaRPr>
          </a:p>
          <a:p>
            <a:pPr marL="914400" lvl="1" indent="-304800" algn="l" rtl="0">
              <a:lnSpc>
                <a:spcPct val="150000"/>
              </a:lnSpc>
              <a:spcBef>
                <a:spcPts val="0"/>
              </a:spcBef>
              <a:spcAft>
                <a:spcPts val="0"/>
              </a:spcAft>
              <a:buClr>
                <a:srgbClr val="F1C232"/>
              </a:buClr>
              <a:buSzPts val="1200"/>
              <a:buAutoNum type="alphaLcPeriod"/>
            </a:pPr>
            <a:r>
              <a:rPr lang="en" sz="1200" b="1">
                <a:solidFill>
                  <a:srgbClr val="F1C232"/>
                </a:solidFill>
              </a:rPr>
              <a:t>Section B: Organization Bylaws</a:t>
            </a:r>
            <a:endParaRPr sz="1200" b="1">
              <a:solidFill>
                <a:srgbClr val="F1C232"/>
              </a:solidFill>
            </a:endParaRPr>
          </a:p>
          <a:p>
            <a:pPr marL="914400" lvl="1" indent="-304800" algn="l" rtl="0">
              <a:lnSpc>
                <a:spcPct val="150000"/>
              </a:lnSpc>
              <a:spcBef>
                <a:spcPts val="0"/>
              </a:spcBef>
              <a:spcAft>
                <a:spcPts val="0"/>
              </a:spcAft>
              <a:buClr>
                <a:srgbClr val="F1C232"/>
              </a:buClr>
              <a:buSzPts val="1200"/>
              <a:buAutoNum type="alphaLcPeriod"/>
            </a:pPr>
            <a:r>
              <a:rPr lang="en" sz="1200" b="1">
                <a:solidFill>
                  <a:srgbClr val="F1C232"/>
                </a:solidFill>
              </a:rPr>
              <a:t>Section C: Organization Rules and Regulations </a:t>
            </a:r>
            <a:endParaRPr sz="1200" b="1">
              <a:solidFill>
                <a:srgbClr val="F1C232"/>
              </a:solidFill>
            </a:endParaRPr>
          </a:p>
          <a:p>
            <a:pPr marL="457200" lvl="0" indent="-317500" algn="l" rtl="0">
              <a:lnSpc>
                <a:spcPct val="150000"/>
              </a:lnSpc>
              <a:spcBef>
                <a:spcPts val="0"/>
              </a:spcBef>
              <a:spcAft>
                <a:spcPts val="0"/>
              </a:spcAft>
              <a:buClr>
                <a:srgbClr val="674EA7"/>
              </a:buClr>
              <a:buSzPts val="1400"/>
              <a:buAutoNum type="arabicPeriod"/>
            </a:pPr>
            <a:r>
              <a:rPr lang="en" sz="1400" b="1">
                <a:solidFill>
                  <a:srgbClr val="674EA7"/>
                </a:solidFill>
              </a:rPr>
              <a:t>Student Government Association Bylaws </a:t>
            </a:r>
            <a:endParaRPr sz="1400" b="1">
              <a:solidFill>
                <a:srgbClr val="674EA7"/>
              </a:solidFill>
            </a:endParaRPr>
          </a:p>
          <a:p>
            <a:pPr marL="914400" lvl="1" indent="-304800" algn="l" rtl="0">
              <a:lnSpc>
                <a:spcPct val="150000"/>
              </a:lnSpc>
              <a:spcBef>
                <a:spcPts val="0"/>
              </a:spcBef>
              <a:spcAft>
                <a:spcPts val="0"/>
              </a:spcAft>
              <a:buClr>
                <a:srgbClr val="F1C232"/>
              </a:buClr>
              <a:buSzPts val="1200"/>
              <a:buAutoNum type="alphaLcPeriod"/>
            </a:pPr>
            <a:r>
              <a:rPr lang="en" sz="1200" b="1">
                <a:solidFill>
                  <a:srgbClr val="F1C232"/>
                </a:solidFill>
              </a:rPr>
              <a:t>Article III Section B: Council of Organizations</a:t>
            </a:r>
            <a:endParaRPr sz="1200" b="1">
              <a:solidFill>
                <a:srgbClr val="F1C232"/>
              </a:solidFill>
            </a:endParaRPr>
          </a:p>
          <a:p>
            <a:pPr marL="457200" lvl="0" indent="-317500" algn="l" rtl="0">
              <a:lnSpc>
                <a:spcPct val="150000"/>
              </a:lnSpc>
              <a:spcBef>
                <a:spcPts val="0"/>
              </a:spcBef>
              <a:spcAft>
                <a:spcPts val="0"/>
              </a:spcAft>
              <a:buClr>
                <a:srgbClr val="674EA7"/>
              </a:buClr>
              <a:buSzPts val="1400"/>
              <a:buAutoNum type="arabicPeriod"/>
            </a:pPr>
            <a:r>
              <a:rPr lang="en" sz="1400" b="1">
                <a:solidFill>
                  <a:srgbClr val="674EA7"/>
                </a:solidFill>
              </a:rPr>
              <a:t>Student Government Association Financial Policies and Procedures  </a:t>
            </a:r>
            <a:endParaRPr sz="1400" b="1">
              <a:solidFill>
                <a:srgbClr val="674EA7"/>
              </a:solidFill>
            </a:endParaRPr>
          </a:p>
          <a:p>
            <a:pPr marL="914400" lvl="1" indent="-304800" algn="l" rtl="0">
              <a:lnSpc>
                <a:spcPct val="150000"/>
              </a:lnSpc>
              <a:spcBef>
                <a:spcPts val="0"/>
              </a:spcBef>
              <a:spcAft>
                <a:spcPts val="0"/>
              </a:spcAft>
              <a:buClr>
                <a:srgbClr val="F1C232"/>
              </a:buClr>
              <a:buSzPts val="1200"/>
              <a:buAutoNum type="alphaLcPeriod"/>
            </a:pPr>
            <a:r>
              <a:rPr lang="en" sz="1200" b="1">
                <a:solidFill>
                  <a:srgbClr val="F1C232"/>
                </a:solidFill>
              </a:rPr>
              <a:t>Section A: Eligibility for Membership and Funding</a:t>
            </a:r>
            <a:endParaRPr sz="1200" b="1">
              <a:solidFill>
                <a:srgbClr val="F1C232"/>
              </a:solidFill>
            </a:endParaRPr>
          </a:p>
          <a:p>
            <a:pPr marL="914400" lvl="1" indent="-304800" algn="l" rtl="0">
              <a:lnSpc>
                <a:spcPct val="150000"/>
              </a:lnSpc>
              <a:spcBef>
                <a:spcPts val="0"/>
              </a:spcBef>
              <a:spcAft>
                <a:spcPts val="0"/>
              </a:spcAft>
              <a:buClr>
                <a:srgbClr val="F1C232"/>
              </a:buClr>
              <a:buSzPts val="1200"/>
              <a:buAutoNum type="alphaLcPeriod"/>
            </a:pPr>
            <a:r>
              <a:rPr lang="en" sz="1200" b="1">
                <a:solidFill>
                  <a:srgbClr val="F1C232"/>
                </a:solidFill>
              </a:rPr>
              <a:t>Section B: Budgeting Process</a:t>
            </a:r>
            <a:endParaRPr sz="1200" b="1">
              <a:solidFill>
                <a:srgbClr val="F1C232"/>
              </a:solidFill>
            </a:endParaRPr>
          </a:p>
          <a:p>
            <a:pPr marL="457200" lvl="0" indent="-317500" algn="l" rtl="0">
              <a:lnSpc>
                <a:spcPct val="150000"/>
              </a:lnSpc>
              <a:spcBef>
                <a:spcPts val="0"/>
              </a:spcBef>
              <a:spcAft>
                <a:spcPts val="0"/>
              </a:spcAft>
              <a:buClr>
                <a:srgbClr val="674EA7"/>
              </a:buClr>
              <a:buSzPts val="1400"/>
              <a:buAutoNum type="arabicPeriod"/>
            </a:pPr>
            <a:r>
              <a:rPr lang="en" sz="1400" b="1">
                <a:solidFill>
                  <a:srgbClr val="674EA7"/>
                </a:solidFill>
              </a:rPr>
              <a:t>Ram’s Eye View Student Handbook</a:t>
            </a:r>
            <a:endParaRPr sz="1400" b="1">
              <a:solidFill>
                <a:srgbClr val="674EA7"/>
              </a:solidFill>
            </a:endParaRPr>
          </a:p>
          <a:p>
            <a:pPr marL="457200" lvl="0" indent="-317500" algn="l" rtl="0">
              <a:lnSpc>
                <a:spcPct val="150000"/>
              </a:lnSpc>
              <a:spcBef>
                <a:spcPts val="0"/>
              </a:spcBef>
              <a:spcAft>
                <a:spcPts val="0"/>
              </a:spcAft>
              <a:buSzPts val="1400"/>
              <a:buAutoNum type="arabicPeriod"/>
            </a:pPr>
            <a:r>
              <a:rPr lang="en" sz="1400"/>
              <a:t>Student Services, Inc. Policies and Procedures </a:t>
            </a:r>
            <a:endParaRPr sz="1400"/>
          </a:p>
          <a:p>
            <a:pPr marL="457200" lvl="0" indent="-317500" algn="l" rtl="0">
              <a:lnSpc>
                <a:spcPct val="150000"/>
              </a:lnSpc>
              <a:spcBef>
                <a:spcPts val="0"/>
              </a:spcBef>
              <a:spcAft>
                <a:spcPts val="0"/>
              </a:spcAft>
              <a:buSzPts val="1400"/>
              <a:buAutoNum type="arabicPeriod"/>
            </a:pPr>
            <a:r>
              <a:rPr lang="en" sz="1400"/>
              <a:t>University Program Planning Guide </a:t>
            </a:r>
            <a:endParaRPr sz="1400"/>
          </a:p>
          <a:p>
            <a:pPr marL="0" lvl="0" indent="0" algn="l" rtl="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1"/>
          <p:cNvSpPr txBox="1">
            <a:spLocks noGrp="1"/>
          </p:cNvSpPr>
          <p:nvPr>
            <p:ph type="title"/>
          </p:nvPr>
        </p:nvSpPr>
        <p:spPr>
          <a:xfrm>
            <a:off x="647550" y="2510900"/>
            <a:ext cx="6375300" cy="838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Student Organization Policies and Procedures</a:t>
            </a:r>
            <a:br>
              <a:rPr lang="en"/>
            </a:br>
            <a:endParaRPr/>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2023</Words>
  <Application>Microsoft Office PowerPoint</Application>
  <PresentationFormat>On-screen Show (16:9)</PresentationFormat>
  <Paragraphs>149</Paragraphs>
  <Slides>29</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Oswald</vt:lpstr>
      <vt:lpstr>Roboto</vt:lpstr>
      <vt:lpstr>Geometric</vt:lpstr>
      <vt:lpstr>President Training </vt:lpstr>
      <vt:lpstr>Learning Objectives</vt:lpstr>
      <vt:lpstr>Role of the President </vt:lpstr>
      <vt:lpstr>Leader of the Executive Board</vt:lpstr>
      <vt:lpstr>Robert’s Rules of Order 101</vt:lpstr>
      <vt:lpstr>Robert’s Rules of Order 101</vt:lpstr>
      <vt:lpstr>Robert’s Rules of Order 101</vt:lpstr>
      <vt:lpstr>Important Documents Relating to Role</vt:lpstr>
      <vt:lpstr>Student Organization Policies and Procedures </vt:lpstr>
      <vt:lpstr>SGA Student Organization Policies and Procedures </vt:lpstr>
      <vt:lpstr>SGA Student Organization Policies and Procedures </vt:lpstr>
      <vt:lpstr>SGA Student Organization Policies and Procedures </vt:lpstr>
      <vt:lpstr>SGA Student Organization Policies and Procedures </vt:lpstr>
      <vt:lpstr>SGA Student Organization Policies and Procedures </vt:lpstr>
      <vt:lpstr>SGA Student Organization Policies and Procedures </vt:lpstr>
      <vt:lpstr>SGA Student Organization Policies and Procedures </vt:lpstr>
      <vt:lpstr>SGA Bylaws:  Council of Organizations </vt:lpstr>
      <vt:lpstr>Student Government Association Bylaws</vt:lpstr>
      <vt:lpstr>Student Government Association Bylaws</vt:lpstr>
      <vt:lpstr>Student Government Association Bylaws</vt:lpstr>
      <vt:lpstr>Student Government Association Bylaws</vt:lpstr>
      <vt:lpstr>Student Government Association Bylaws</vt:lpstr>
      <vt:lpstr>Financial Policies and Procedures </vt:lpstr>
      <vt:lpstr>SGA Financial Policies and Procedures </vt:lpstr>
      <vt:lpstr>SGA Financial Policies and Procedures </vt:lpstr>
      <vt:lpstr>SGA Financial Policies and Procedures </vt:lpstr>
      <vt:lpstr>Ram's Eye View: University Policy and Procedure </vt:lpstr>
      <vt:lpstr>University Policies: Ram’s Eye View </vt:lpstr>
      <vt:lpstr>Question &amp; Answer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President Training </dc:title>
  <cp:lastModifiedBy>Rodney Kaplan Jr</cp:lastModifiedBy>
  <cp:revision>1</cp:revision>
  <dcterms:modified xsi:type="dcterms:W3CDTF">2019-04-13T15:39:08Z</dcterms:modified>
</cp:coreProperties>
</file>